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4"/>
  </p:sldMasterIdLst>
  <p:notesMasterIdLst>
    <p:notesMasterId r:id="rId12"/>
  </p:notesMasterIdLst>
  <p:sldIdLst>
    <p:sldId id="256" r:id="rId5"/>
    <p:sldId id="262" r:id="rId6"/>
    <p:sldId id="270" r:id="rId7"/>
    <p:sldId id="289" r:id="rId8"/>
    <p:sldId id="265" r:id="rId9"/>
    <p:sldId id="881" r:id="rId10"/>
    <p:sldId id="281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B6824A-42B7-468B-88EC-928AC74984E1}" v="159" dt="2022-02-24T08:12:00.83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53" d="100"/>
          <a:sy n="53" d="100"/>
        </p:scale>
        <p:origin x="7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73152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Form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539496" marR="0" indent="-475488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Co-operative Society under 2014 act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539496" marR="0" indent="-475488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Regulated by the FCA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73152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Governance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539496" marR="0" indent="-475488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One member one vote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539496" marR="0" indent="-475488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Elected board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73152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Equity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539496" marR="0" indent="-475488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Par-value, withdrawable (non-tradable) shares paying interest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73152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Profits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539496" marR="0" indent="-475488" algn="l" rtl="0" fontAlgn="ctr" latinLnBrk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spc="0" baseline="0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</a:rPr>
              <a:t>Reinvest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19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Metrolink Asset Re-Use – Tameside Asset re-Use in Signals Ducting</a:t>
            </a:r>
          </a:p>
        </p:txBody>
      </p:sp>
    </p:spTree>
    <p:extLst>
      <p:ext uri="{BB962C8B-B14F-4D97-AF65-F5344CB8AC3E}">
        <p14:creationId xmlns:p14="http://schemas.microsoft.com/office/powerpoint/2010/main" val="265807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Working with Highway and Planning teams</a:t>
            </a:r>
          </a:p>
        </p:txBody>
      </p:sp>
    </p:spTree>
    <p:extLst>
      <p:ext uri="{BB962C8B-B14F-4D97-AF65-F5344CB8AC3E}">
        <p14:creationId xmlns:p14="http://schemas.microsoft.com/office/powerpoint/2010/main" val="134654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0554070" y="12766999"/>
            <a:ext cx="490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© CJFounds Associates Infrastructure 2016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1873" y="12318375"/>
            <a:ext cx="24395874" cy="11886"/>
          </a:xfrm>
          <a:prstGeom prst="line">
            <a:avLst/>
          </a:prstGeom>
          <a:ln w="25400">
            <a:solidFill>
              <a:srgbClr val="005B82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9" y="12564478"/>
            <a:ext cx="4086738" cy="9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9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5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F3A3908D-3508-4688-9435-173B3BDE7BA6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0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2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2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2424F151-127E-42CC-97F1-C60B98BC43EC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645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0265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79630"/>
            <a:ext cx="21031200" cy="1187776"/>
          </a:xfrm>
          <a:prstGeom prst="rect">
            <a:avLst/>
          </a:prstGeom>
        </p:spPr>
        <p:txBody>
          <a:bodyPr/>
          <a:lstStyle>
            <a:lvl1pPr>
              <a:defRPr sz="8000" b="0">
                <a:solidFill>
                  <a:srgbClr val="3548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FD5490A6-142B-4243-9E0B-A895D6BDC3B0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2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2" y="3419481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2" y="9178931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0091227D-7F29-4A73-AC86-3DF09A723841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0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5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A470BF9C-706E-4A09-BF12-FA8F6A7EE3D9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14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5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2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2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03D03075-8848-4DE4-BB7E-AFEE0F602C84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68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5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FC795181-13AC-4C92-B7A0-08E6E0B8BB83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02ECD4A5-4F69-47E5-8773-1465E4DF21C5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8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5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4F922BA5-AC92-484E-BE6B-1626F5A91261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48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5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fld id="{399CE678-A142-4450-B833-F2ABC971C2D7}" type="datetime1">
              <a:rPr lang="en-GB" sz="3600" b="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l" defTabSz="1828800" hangingPunct="1"/>
              <a:t>24/02/2022</a:t>
            </a:fld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/>
          <a:lstStyle/>
          <a:p>
            <a:pPr algn="l" defTabSz="1828800" hangingPunct="1"/>
            <a:endParaRPr lang="en-GB" sz="3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B7746C2D-FADC-408D-9B94-DEF7B562E5CF}" type="slidenum">
              <a:rPr lang="en-GB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89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0000">
              <a:schemeClr val="bg1"/>
            </a:gs>
            <a:gs pos="0">
              <a:schemeClr val="bg1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33298" y="1292418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r>
              <a:rPr lang="en-GB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1</a:t>
            </a:r>
            <a:endParaRPr lang="en-GB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309730" y="13048393"/>
            <a:ext cx="490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48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© CJFounds Associates Ltd 2022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1873" y="12842483"/>
            <a:ext cx="24395874" cy="11886"/>
          </a:xfrm>
          <a:prstGeom prst="line">
            <a:avLst/>
          </a:prstGeom>
          <a:ln w="25400">
            <a:solidFill>
              <a:srgbClr val="35486F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57737" y="79907"/>
            <a:ext cx="6233537" cy="318957"/>
          </a:xfrm>
          <a:prstGeom prst="rect">
            <a:avLst/>
          </a:prstGeom>
          <a:solidFill>
            <a:srgbClr val="35486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55921" y="956696"/>
            <a:ext cx="17307618" cy="358292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1501892" y="508503"/>
            <a:ext cx="12129268" cy="338554"/>
          </a:xfrm>
          <a:prstGeom prst="rect">
            <a:avLst/>
          </a:prstGeom>
          <a:solidFill>
            <a:srgbClr val="167BC5"/>
          </a:solidFill>
          <a:ln>
            <a:noFill/>
          </a:ln>
        </p:spPr>
        <p:txBody>
          <a:bodyPr vert="horz" wrap="square" lIns="182880" tIns="91440" rIns="182880" bIns="9144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buClr>
                <a:srgbClr val="CA005D"/>
              </a:buClr>
              <a:buNone/>
              <a:defRPr sz="16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buClr>
                <a:srgbClr val="CA005D"/>
              </a:buClr>
              <a:buFont typeface="Arial" pitchFamily="34" charset="0"/>
              <a:buChar char="•"/>
              <a:defRPr sz="1200" kern="1200">
                <a:solidFill>
                  <a:srgbClr val="50525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0525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0525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05253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005D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99" y="143450"/>
            <a:ext cx="5507178" cy="12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7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mailto:chris.founds@cjfoundsassociates.co.uk" TargetMode="External"/><Relationship Id="rId7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ni.coop/" TargetMode="External"/><Relationship Id="rId5" Type="http://schemas.openxmlformats.org/officeDocument/2006/relationships/hyperlink" Target="mailto:info@cni.coop" TargetMode="External"/><Relationship Id="rId10" Type="http://schemas.openxmlformats.org/officeDocument/2006/relationships/image" Target="../media/image47.jpg"/><Relationship Id="rId4" Type="http://schemas.openxmlformats.org/officeDocument/2006/relationships/hyperlink" Target="http://www.cjfoundsassociates.co.uk/" TargetMode="External"/><Relationship Id="rId9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1"/>
            </a:gs>
            <a:gs pos="0">
              <a:schemeClr val="bg1"/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95A70D-A8A4-4DA0-B476-9A142186AC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0" cy="13716001"/>
          </a:xfrm>
          <a:prstGeom prst="rect">
            <a:avLst/>
          </a:prstGeom>
        </p:spPr>
      </p:pic>
      <p:sp>
        <p:nvSpPr>
          <p:cNvPr id="119" name="Text Box 1"/>
          <p:cNvSpPr txBox="1"/>
          <p:nvPr/>
        </p:nvSpPr>
        <p:spPr>
          <a:xfrm>
            <a:off x="1001087" y="2206674"/>
            <a:ext cx="6904664" cy="656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685800">
              <a:defRPr sz="7800" b="0">
                <a:uFill>
                  <a:solidFill>
                    <a:srgbClr val="000000"/>
                  </a:solidFill>
                </a:u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b="1" i="0" dirty="0">
                <a:solidFill>
                  <a:schemeClr val="accent5">
                    <a:lumMod val="50000"/>
                  </a:schemeClr>
                </a:solidFill>
                <a:effectLst/>
                <a:latin typeface="Lato" panose="020F0502020204030203" pitchFamily="34" charset="0"/>
              </a:rPr>
              <a:t>Avoiding Streetworks using alternative infrastructure</a:t>
            </a:r>
          </a:p>
          <a:p>
            <a:pPr algn="l" defTabSz="685800">
              <a:defRPr sz="7800" b="0">
                <a:uFill>
                  <a:solidFill>
                    <a:srgbClr val="000000"/>
                  </a:solidFill>
                </a:u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  <a:ea typeface="Helvetica Neue"/>
                <a:cs typeface="Helvetica Neue"/>
                <a:sym typeface="Helvetica Neue"/>
              </a:rPr>
              <a:t>24-02-22</a:t>
            </a:r>
            <a:endParaRPr dirty="0">
              <a:solidFill>
                <a:schemeClr val="accent5">
                  <a:lumMod val="5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0" name="CNItwoline.png" descr="CNItwo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1162" y="1752600"/>
            <a:ext cx="5350500" cy="1512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5291E8C-ED68-446C-95DB-3E05B8653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6"/>
          <a:stretch/>
        </p:blipFill>
        <p:spPr bwMode="auto">
          <a:xfrm>
            <a:off x="18741162" y="7643893"/>
            <a:ext cx="5350500" cy="195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AFFE077-4CE8-4FB6-BFC8-778F1BBAB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162" y="2811816"/>
            <a:ext cx="5350500" cy="535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B5B70B-3E55-4FF6-9137-F6861EB87C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162" y="154486"/>
            <a:ext cx="5507178" cy="1299308"/>
          </a:xfrm>
          <a:prstGeom prst="rect">
            <a:avLst/>
          </a:prstGeom>
        </p:spPr>
      </p:pic>
      <p:sp>
        <p:nvSpPr>
          <p:cNvPr id="36" name="Text Box 1">
            <a:extLst>
              <a:ext uri="{FF2B5EF4-FFF2-40B4-BE49-F238E27FC236}">
                <a16:creationId xmlns:a16="http://schemas.microsoft.com/office/drawing/2014/main" id="{83CB866D-C2DF-408B-8675-8B5CC081D309}"/>
              </a:ext>
            </a:extLst>
          </p:cNvPr>
          <p:cNvSpPr txBox="1"/>
          <p:nvPr/>
        </p:nvSpPr>
        <p:spPr>
          <a:xfrm>
            <a:off x="962987" y="10307138"/>
            <a:ext cx="23128675" cy="195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685800">
              <a:defRPr sz="7800" b="0">
                <a:uFill>
                  <a:solidFill>
                    <a:srgbClr val="000000"/>
                  </a:solidFill>
                </a:u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b="1" i="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Lato" panose="020F0502020204030203" pitchFamily="34" charset="0"/>
              </a:rPr>
              <a:t>Chris Founds</a:t>
            </a:r>
          </a:p>
          <a:p>
            <a:pPr algn="l" defTabSz="685800">
              <a:defRPr sz="7800" b="0">
                <a:uFill>
                  <a:solidFill>
                    <a:srgbClr val="000000"/>
                  </a:solidFill>
                </a:u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Helvetica Neue"/>
                <a:cs typeface="Helvetica Neue"/>
                <a:sym typeface="Helvetica Neue"/>
              </a:rPr>
              <a:t>Infrastructure Director – CJ Founds Associates and CNI Member</a:t>
            </a:r>
            <a:endParaRPr sz="6000" dirty="0">
              <a:solidFill>
                <a:schemeClr val="accent1">
                  <a:lumMod val="40000"/>
                  <a:lumOff val="6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ooperative neutral host"/>
          <p:cNvSpPr/>
          <p:nvPr/>
        </p:nvSpPr>
        <p:spPr>
          <a:xfrm>
            <a:off x="3747940" y="6981798"/>
            <a:ext cx="14597663" cy="725281"/>
          </a:xfrm>
          <a:prstGeom prst="rect">
            <a:avLst/>
          </a:prstGeom>
          <a:solidFill>
            <a:srgbClr val="4B7081"/>
          </a:solidFill>
          <a:ln w="12700">
            <a:solidFill>
              <a:schemeClr val="accent4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cooperative neutral host</a:t>
            </a:r>
          </a:p>
        </p:txBody>
      </p:sp>
      <p:sp>
        <p:nvSpPr>
          <p:cNvPr id="199" name="Council"/>
          <p:cNvSpPr/>
          <p:nvPr/>
        </p:nvSpPr>
        <p:spPr>
          <a:xfrm>
            <a:off x="3781662" y="8142028"/>
            <a:ext cx="7652513" cy="1779356"/>
          </a:xfrm>
          <a:prstGeom prst="rect">
            <a:avLst/>
          </a:prstGeom>
          <a:solidFill>
            <a:srgbClr val="AAB14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Council</a:t>
            </a:r>
          </a:p>
        </p:txBody>
      </p:sp>
      <p:sp>
        <p:nvSpPr>
          <p:cNvPr id="200" name="NHS"/>
          <p:cNvSpPr/>
          <p:nvPr/>
        </p:nvSpPr>
        <p:spPr>
          <a:xfrm>
            <a:off x="11641630" y="8118651"/>
            <a:ext cx="1931253" cy="1826112"/>
          </a:xfrm>
          <a:prstGeom prst="rect">
            <a:avLst/>
          </a:prstGeom>
          <a:solidFill>
            <a:srgbClr val="AAB14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NHS</a:t>
            </a:r>
          </a:p>
        </p:txBody>
      </p:sp>
      <p:sp>
        <p:nvSpPr>
          <p:cNvPr id="201" name="Social housing"/>
          <p:cNvSpPr/>
          <p:nvPr/>
        </p:nvSpPr>
        <p:spPr>
          <a:xfrm>
            <a:off x="13780338" y="8118651"/>
            <a:ext cx="2178905" cy="1826111"/>
          </a:xfrm>
          <a:prstGeom prst="rect">
            <a:avLst/>
          </a:prstGeom>
          <a:solidFill>
            <a:srgbClr val="AAB14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Social housing</a:t>
            </a:r>
          </a:p>
        </p:txBody>
      </p:sp>
      <p:pic>
        <p:nvPicPr>
          <p:cNvPr id="202" name="fibre-white.png" descr="fibre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0122" y="6978291"/>
            <a:ext cx="2443805" cy="1463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bdca2c8fbcfdf865cacb22116febb996.jpeg" descr="bdca2c8fbcfdf865cacb22116febb996.jpeg"/>
          <p:cNvPicPr>
            <a:picLocks noChangeAspect="1"/>
          </p:cNvPicPr>
          <p:nvPr/>
        </p:nvPicPr>
        <p:blipFill>
          <a:blip r:embed="rId4"/>
          <a:srcRect l="13560" t="18420" r="13560" b="51930"/>
          <a:stretch>
            <a:fillRect/>
          </a:stretch>
        </p:blipFill>
        <p:spPr>
          <a:xfrm>
            <a:off x="19025960" y="5201357"/>
            <a:ext cx="2291874" cy="124323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wholesale operator"/>
          <p:cNvSpPr/>
          <p:nvPr/>
        </p:nvSpPr>
        <p:spPr>
          <a:xfrm>
            <a:off x="9278145" y="4958499"/>
            <a:ext cx="9051574" cy="1612378"/>
          </a:xfrm>
          <a:prstGeom prst="rect">
            <a:avLst/>
          </a:prstGeom>
          <a:solidFill>
            <a:srgbClr val="4571A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wholesale operator</a:t>
            </a:r>
          </a:p>
        </p:txBody>
      </p:sp>
      <p:sp>
        <p:nvSpPr>
          <p:cNvPr id="205" name="ISP/operator"/>
          <p:cNvSpPr/>
          <p:nvPr/>
        </p:nvSpPr>
        <p:spPr>
          <a:xfrm>
            <a:off x="6534976" y="2936179"/>
            <a:ext cx="2291894" cy="3621727"/>
          </a:xfrm>
          <a:prstGeom prst="rect">
            <a:avLst/>
          </a:prstGeom>
          <a:solidFill>
            <a:srgbClr val="4571A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800" dirty="0"/>
              <a:t>ISP/operator</a:t>
            </a:r>
          </a:p>
        </p:txBody>
      </p:sp>
      <p:sp>
        <p:nvSpPr>
          <p:cNvPr id="206" name="ISP/operator"/>
          <p:cNvSpPr/>
          <p:nvPr/>
        </p:nvSpPr>
        <p:spPr>
          <a:xfrm>
            <a:off x="3791808" y="2936179"/>
            <a:ext cx="2291893" cy="3621727"/>
          </a:xfrm>
          <a:prstGeom prst="rect">
            <a:avLst/>
          </a:prstGeom>
          <a:solidFill>
            <a:srgbClr val="4571A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800" dirty="0"/>
              <a:t>ISP/operator</a:t>
            </a:r>
          </a:p>
        </p:txBody>
      </p:sp>
      <p:sp>
        <p:nvSpPr>
          <p:cNvPr id="207" name="ISP"/>
          <p:cNvSpPr/>
          <p:nvPr/>
        </p:nvSpPr>
        <p:spPr>
          <a:xfrm>
            <a:off x="9278145" y="2915851"/>
            <a:ext cx="2832404" cy="1779356"/>
          </a:xfrm>
          <a:prstGeom prst="rect">
            <a:avLst/>
          </a:prstGeom>
          <a:solidFill>
            <a:srgbClr val="8BD1F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ISP</a:t>
            </a:r>
          </a:p>
        </p:txBody>
      </p:sp>
      <p:sp>
        <p:nvSpPr>
          <p:cNvPr id="208" name="ISP"/>
          <p:cNvSpPr/>
          <p:nvPr/>
        </p:nvSpPr>
        <p:spPr>
          <a:xfrm>
            <a:off x="12648555" y="2915851"/>
            <a:ext cx="2585387" cy="1779356"/>
          </a:xfrm>
          <a:prstGeom prst="rect">
            <a:avLst/>
          </a:prstGeom>
          <a:solidFill>
            <a:srgbClr val="8BD1F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ISP</a:t>
            </a:r>
          </a:p>
        </p:txBody>
      </p:sp>
      <p:sp>
        <p:nvSpPr>
          <p:cNvPr id="209" name="ISP"/>
          <p:cNvSpPr/>
          <p:nvPr/>
        </p:nvSpPr>
        <p:spPr>
          <a:xfrm>
            <a:off x="15771950" y="2915851"/>
            <a:ext cx="2541479" cy="1779356"/>
          </a:xfrm>
          <a:prstGeom prst="rect">
            <a:avLst/>
          </a:prstGeom>
          <a:solidFill>
            <a:srgbClr val="8BD1F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ISP</a:t>
            </a:r>
          </a:p>
        </p:txBody>
      </p:sp>
      <p:sp>
        <p:nvSpPr>
          <p:cNvPr id="210" name="Business park"/>
          <p:cNvSpPr/>
          <p:nvPr/>
        </p:nvSpPr>
        <p:spPr>
          <a:xfrm>
            <a:off x="16166698" y="8118651"/>
            <a:ext cx="2178905" cy="1826111"/>
          </a:xfrm>
          <a:prstGeom prst="rect">
            <a:avLst/>
          </a:prstGeom>
          <a:solidFill>
            <a:srgbClr val="8A8F3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Business park</a:t>
            </a:r>
          </a:p>
        </p:txBody>
      </p:sp>
      <p:sp>
        <p:nvSpPr>
          <p:cNvPr id="211" name="Passive layers"/>
          <p:cNvSpPr txBox="1"/>
          <p:nvPr/>
        </p:nvSpPr>
        <p:spPr>
          <a:xfrm>
            <a:off x="370403" y="8007731"/>
            <a:ext cx="2291954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/>
          </a:lstStyle>
          <a:p>
            <a:r>
              <a:rPr dirty="0"/>
              <a:t>Passive layers</a:t>
            </a:r>
          </a:p>
        </p:txBody>
      </p:sp>
      <p:sp>
        <p:nvSpPr>
          <p:cNvPr id="212" name="Active layer"/>
          <p:cNvSpPr txBox="1"/>
          <p:nvPr/>
        </p:nvSpPr>
        <p:spPr>
          <a:xfrm>
            <a:off x="473306" y="5262219"/>
            <a:ext cx="2178905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/>
          </a:lstStyle>
          <a:p>
            <a:r>
              <a:t>Active layer</a:t>
            </a:r>
          </a:p>
        </p:txBody>
      </p:sp>
      <p:sp>
        <p:nvSpPr>
          <p:cNvPr id="213" name="Service layer"/>
          <p:cNvSpPr txBox="1"/>
          <p:nvPr/>
        </p:nvSpPr>
        <p:spPr>
          <a:xfrm>
            <a:off x="473306" y="3244686"/>
            <a:ext cx="2178905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/>
          </a:lstStyle>
          <a:p>
            <a:r>
              <a:t>Service layer</a:t>
            </a:r>
          </a:p>
        </p:txBody>
      </p:sp>
      <p:sp>
        <p:nvSpPr>
          <p:cNvPr id="214" name="Line"/>
          <p:cNvSpPr/>
          <p:nvPr/>
        </p:nvSpPr>
        <p:spPr>
          <a:xfrm flipV="1">
            <a:off x="3222009" y="7311428"/>
            <a:ext cx="1" cy="2514293"/>
          </a:xfrm>
          <a:prstGeom prst="line">
            <a:avLst/>
          </a:prstGeom>
          <a:ln w="88900">
            <a:solidFill>
              <a:srgbClr val="AAB147"/>
            </a:solidFill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 flipV="1">
            <a:off x="3222009" y="5097487"/>
            <a:ext cx="1" cy="1612378"/>
          </a:xfrm>
          <a:prstGeom prst="line">
            <a:avLst/>
          </a:prstGeom>
          <a:ln w="88900">
            <a:solidFill>
              <a:srgbClr val="4571A7"/>
            </a:solidFill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 flipV="1">
            <a:off x="3222009" y="2999340"/>
            <a:ext cx="1" cy="1612379"/>
          </a:xfrm>
          <a:prstGeom prst="line">
            <a:avLst/>
          </a:prstGeom>
          <a:ln w="88900">
            <a:solidFill>
              <a:srgbClr val="8BD1F0"/>
            </a:solidFill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7" name="Text"/>
          <p:cNvSpPr txBox="1"/>
          <p:nvPr/>
        </p:nvSpPr>
        <p:spPr>
          <a:xfrm>
            <a:off x="6183931" y="2695639"/>
            <a:ext cx="155576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2800"/>
              </a:lnSpc>
              <a:defRPr sz="12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pic>
        <p:nvPicPr>
          <p:cNvPr id="218" name="iu.jpeg" descr="iu.jpeg"/>
          <p:cNvPicPr>
            <a:picLocks noChangeAspect="1"/>
          </p:cNvPicPr>
          <p:nvPr/>
        </p:nvPicPr>
        <p:blipFill>
          <a:blip r:embed="rId5"/>
          <a:srcRect l="12963" r="15515"/>
          <a:stretch>
            <a:fillRect/>
          </a:stretch>
        </p:blipFill>
        <p:spPr>
          <a:xfrm>
            <a:off x="19078943" y="2999277"/>
            <a:ext cx="2186186" cy="161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CNI-brandmark_PMS.png" descr="CNI-brandmark_PM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9844" y="1550619"/>
            <a:ext cx="1931253" cy="193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ductandsubduct.png" descr="ductandsubduc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8879" y="8589179"/>
            <a:ext cx="1457682" cy="173174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assive layers">
            <a:extLst>
              <a:ext uri="{FF2B5EF4-FFF2-40B4-BE49-F238E27FC236}">
                <a16:creationId xmlns:a16="http://schemas.microsoft.com/office/drawing/2014/main" id="{8AC206D4-9265-4FE0-8C79-AEC10A2CD3B2}"/>
              </a:ext>
            </a:extLst>
          </p:cNvPr>
          <p:cNvSpPr txBox="1"/>
          <p:nvPr/>
        </p:nvSpPr>
        <p:spPr>
          <a:xfrm>
            <a:off x="263970" y="11114646"/>
            <a:ext cx="2291954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/>
          </a:lstStyle>
          <a:p>
            <a:r>
              <a:rPr lang="en-GB" dirty="0"/>
              <a:t>CNI Products</a:t>
            </a:r>
            <a:endParaRPr dirty="0"/>
          </a:p>
        </p:txBody>
      </p:sp>
      <p:pic>
        <p:nvPicPr>
          <p:cNvPr id="28" name="fibre-white.png" descr="fibre-white.png">
            <a:extLst>
              <a:ext uri="{FF2B5EF4-FFF2-40B4-BE49-F238E27FC236}">
                <a16:creationId xmlns:a16="http://schemas.microsoft.com/office/drawing/2014/main" id="{AAAB336B-69ED-4AF2-B6E3-7DDD423F1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71" y="10895137"/>
            <a:ext cx="2617830" cy="156817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Passive layers">
            <a:extLst>
              <a:ext uri="{FF2B5EF4-FFF2-40B4-BE49-F238E27FC236}">
                <a16:creationId xmlns:a16="http://schemas.microsoft.com/office/drawing/2014/main" id="{4063842F-EBC7-44EF-A425-AC78E60ACA1E}"/>
              </a:ext>
            </a:extLst>
          </p:cNvPr>
          <p:cNvSpPr txBox="1"/>
          <p:nvPr/>
        </p:nvSpPr>
        <p:spPr>
          <a:xfrm>
            <a:off x="6261719" y="11114646"/>
            <a:ext cx="2291954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/>
          </a:lstStyle>
          <a:p>
            <a:pPr algn="l"/>
            <a:r>
              <a:rPr lang="en-GB" b="0" dirty="0"/>
              <a:t>Dark Fibre</a:t>
            </a:r>
          </a:p>
          <a:p>
            <a:pPr algn="l"/>
            <a:r>
              <a:rPr lang="en-GB" b="0" dirty="0"/>
              <a:t>Duct Space</a:t>
            </a:r>
            <a:endParaRPr b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2D8A20-D6D5-4C91-B734-91E231B85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55" y="10771637"/>
            <a:ext cx="24288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assive layers">
            <a:extLst>
              <a:ext uri="{FF2B5EF4-FFF2-40B4-BE49-F238E27FC236}">
                <a16:creationId xmlns:a16="http://schemas.microsoft.com/office/drawing/2014/main" id="{8E6E2CD1-AA57-4890-B9EF-784DC1A081A2}"/>
              </a:ext>
            </a:extLst>
          </p:cNvPr>
          <p:cNvSpPr txBox="1"/>
          <p:nvPr/>
        </p:nvSpPr>
        <p:spPr>
          <a:xfrm>
            <a:off x="12110549" y="10769290"/>
            <a:ext cx="2660135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/>
          </a:lstStyle>
          <a:p>
            <a:pPr algn="l"/>
            <a:r>
              <a:rPr lang="en-GB" b="0" dirty="0"/>
              <a:t>Rack Space</a:t>
            </a:r>
          </a:p>
          <a:p>
            <a:pPr algn="l"/>
            <a:r>
              <a:rPr lang="en-GB" b="0" dirty="0"/>
              <a:t>Switching</a:t>
            </a:r>
          </a:p>
          <a:p>
            <a:pPr algn="l"/>
            <a:r>
              <a:rPr lang="en-GB" b="0" dirty="0"/>
              <a:t>DX FX </a:t>
            </a:r>
            <a:r>
              <a:rPr lang="en-GB" b="0" dirty="0" err="1"/>
              <a:t>PoP</a:t>
            </a:r>
            <a:endParaRPr b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9CEE729-1BED-47D2-B2E8-C7D57116F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047" y="10682737"/>
            <a:ext cx="32670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assive layers">
            <a:extLst>
              <a:ext uri="{FF2B5EF4-FFF2-40B4-BE49-F238E27FC236}">
                <a16:creationId xmlns:a16="http://schemas.microsoft.com/office/drawing/2014/main" id="{182416D5-824A-498F-AEC7-72D7DA6DD1F0}"/>
              </a:ext>
            </a:extLst>
          </p:cNvPr>
          <p:cNvSpPr txBox="1"/>
          <p:nvPr/>
        </p:nvSpPr>
        <p:spPr>
          <a:xfrm>
            <a:off x="19078943" y="11028484"/>
            <a:ext cx="5041087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/>
          </a:lstStyle>
          <a:p>
            <a:pPr algn="l"/>
            <a:r>
              <a:rPr lang="en-GB" b="0" dirty="0"/>
              <a:t>Antenna Space</a:t>
            </a:r>
          </a:p>
          <a:p>
            <a:pPr algn="l"/>
            <a:r>
              <a:rPr lang="en-GB" b="0" dirty="0" err="1"/>
              <a:t>Wifi</a:t>
            </a:r>
            <a:r>
              <a:rPr lang="en-GB" b="0" dirty="0"/>
              <a:t>, fixed wireless and 5G</a:t>
            </a:r>
            <a:endParaRPr b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E356AA-9332-4EF4-BB4A-7CF47B612238}"/>
              </a:ext>
            </a:extLst>
          </p:cNvPr>
          <p:cNvSpPr txBox="1"/>
          <p:nvPr/>
        </p:nvSpPr>
        <p:spPr>
          <a:xfrm>
            <a:off x="476251" y="1876227"/>
            <a:ext cx="15482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600" spc="-600" baseline="30000" dirty="0">
                <a:solidFill>
                  <a:schemeClr val="tx2"/>
                </a:solidFill>
                <a:latin typeface="Helvetica LT Std Black" panose="020B0904030502020204" pitchFamily="34" charset="0"/>
              </a:rPr>
              <a:t>Cooperative Network Infrastructure - Model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creenshot 2021-05-26 at 15.00.35.png" descr="Screenshot 2021-05-26 at 15.00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1" y="219149"/>
            <a:ext cx="11242372" cy="6520923"/>
          </a:xfrm>
          <a:prstGeom prst="rect">
            <a:avLst/>
          </a:prstGeom>
          <a:ln w="12700">
            <a:miter lim="400000"/>
          </a:ln>
          <a:effectLst>
            <a:innerShdw blurRad="114300">
              <a:prstClr val="black"/>
            </a:innerShdw>
          </a:effectLst>
        </p:spPr>
      </p:pic>
      <p:sp>
        <p:nvSpPr>
          <p:cNvPr id="320" name="Blackpool and Fylde Coast"/>
          <p:cNvSpPr txBox="1"/>
          <p:nvPr/>
        </p:nvSpPr>
        <p:spPr>
          <a:xfrm>
            <a:off x="3891739" y="350118"/>
            <a:ext cx="78888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2438338">
              <a:defRPr sz="4800" b="0">
                <a:solidFill>
                  <a:srgbClr val="5E5E5E"/>
                </a:solidFill>
              </a:defRPr>
            </a:lvl1pPr>
          </a:lstStyle>
          <a:p>
            <a:r>
              <a:rPr dirty="0"/>
              <a:t>Blackpool and Fylde Coast</a:t>
            </a:r>
          </a:p>
        </p:txBody>
      </p:sp>
      <p:grpSp>
        <p:nvGrpSpPr>
          <p:cNvPr id="323" name="Screenshot 2021-05-26 at 14.58.19.png"/>
          <p:cNvGrpSpPr/>
          <p:nvPr/>
        </p:nvGrpSpPr>
        <p:grpSpPr>
          <a:xfrm>
            <a:off x="7035242" y="2055803"/>
            <a:ext cx="3359964" cy="2434171"/>
            <a:chOff x="0" y="0"/>
            <a:chExt cx="8044391" cy="6603079"/>
          </a:xfrm>
        </p:grpSpPr>
        <p:pic>
          <p:nvPicPr>
            <p:cNvPr id="322" name="Screenshot 2021-05-26 at 14.58.19.png" descr="Screenshot 2021-05-26 at 14.58.1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7790392" cy="62728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1" name="Screenshot 2021-05-26 at 14.58.19.png" descr="Screenshot 2021-05-26 at 14.58.19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044392" cy="6603080"/>
            </a:xfrm>
            <a:prstGeom prst="rect">
              <a:avLst/>
            </a:prstGeom>
            <a:effectLst/>
          </p:spPr>
        </p:pic>
      </p:grpSp>
      <p:sp>
        <p:nvSpPr>
          <p:cNvPr id="324" name="Line"/>
          <p:cNvSpPr/>
          <p:nvPr/>
        </p:nvSpPr>
        <p:spPr>
          <a:xfrm flipH="1">
            <a:off x="2725440" y="3272888"/>
            <a:ext cx="4309801" cy="0"/>
          </a:xfrm>
          <a:prstGeom prst="line">
            <a:avLst/>
          </a:prstGeom>
          <a:ln w="50800">
            <a:solidFill>
              <a:srgbClr val="FF8709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2438338">
              <a:defRPr sz="2400" b="0">
                <a:solidFill>
                  <a:srgbClr val="5E5E5E"/>
                </a:solidFill>
              </a:defRPr>
            </a:pPr>
            <a:endParaRPr/>
          </a:p>
        </p:txBody>
      </p:sp>
      <p:pic>
        <p:nvPicPr>
          <p:cNvPr id="8" name="Screenshot 2021-05-26 at 14.04.46.png" descr="Screenshot 2021-05-26 at 14.04.46.png">
            <a:extLst>
              <a:ext uri="{FF2B5EF4-FFF2-40B4-BE49-F238E27FC236}">
                <a16:creationId xmlns:a16="http://schemas.microsoft.com/office/drawing/2014/main" id="{4889AE11-990A-41E4-BBE6-D19891E57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9759" y="219150"/>
            <a:ext cx="12440386" cy="6551872"/>
          </a:xfrm>
          <a:prstGeom prst="rect">
            <a:avLst/>
          </a:prstGeom>
          <a:ln w="12700">
            <a:miter lim="400000"/>
          </a:ln>
          <a:effectLst>
            <a:innerShdw blurRad="114300">
              <a:prstClr val="black"/>
            </a:innerShdw>
          </a:effectLst>
        </p:spPr>
      </p:pic>
      <p:sp>
        <p:nvSpPr>
          <p:cNvPr id="9" name="Tameside and Manchester">
            <a:extLst>
              <a:ext uri="{FF2B5EF4-FFF2-40B4-BE49-F238E27FC236}">
                <a16:creationId xmlns:a16="http://schemas.microsoft.com/office/drawing/2014/main" id="{1C2E8C7F-CAB2-470C-814B-4DD7ABD22595}"/>
              </a:ext>
            </a:extLst>
          </p:cNvPr>
          <p:cNvSpPr txBox="1"/>
          <p:nvPr/>
        </p:nvSpPr>
        <p:spPr>
          <a:xfrm>
            <a:off x="11966795" y="5714743"/>
            <a:ext cx="743780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2438338">
              <a:defRPr sz="4800" b="0">
                <a:solidFill>
                  <a:srgbClr val="5E5E5E"/>
                </a:solidFill>
              </a:defRPr>
            </a:lvl1pPr>
          </a:lstStyle>
          <a:p>
            <a:pPr algn="ctr"/>
            <a:r>
              <a:rPr dirty="0" err="1"/>
              <a:t>Tameside</a:t>
            </a:r>
            <a:r>
              <a:rPr dirty="0"/>
              <a:t> and Manchester</a:t>
            </a:r>
          </a:p>
        </p:txBody>
      </p:sp>
      <p:pic>
        <p:nvPicPr>
          <p:cNvPr id="10" name="Screenshot 2021-05-26 at 14.23.06.png" descr="Screenshot 2021-05-26 at 14.23.06.png">
            <a:extLst>
              <a:ext uri="{FF2B5EF4-FFF2-40B4-BE49-F238E27FC236}">
                <a16:creationId xmlns:a16="http://schemas.microsoft.com/office/drawing/2014/main" id="{057908BD-CE50-478C-9F59-EB91BABC9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81" y="7011092"/>
            <a:ext cx="12440386" cy="6452153"/>
          </a:xfrm>
          <a:prstGeom prst="rect">
            <a:avLst/>
          </a:prstGeom>
          <a:ln w="12700">
            <a:miter lim="400000"/>
          </a:ln>
          <a:effectLst>
            <a:innerShdw blurRad="114300">
              <a:prstClr val="black"/>
            </a:innerShdw>
          </a:effectLst>
        </p:spPr>
      </p:pic>
      <p:grpSp>
        <p:nvGrpSpPr>
          <p:cNvPr id="11" name="Screenshot 2021-05-26 at 14.23.47.png">
            <a:extLst>
              <a:ext uri="{FF2B5EF4-FFF2-40B4-BE49-F238E27FC236}">
                <a16:creationId xmlns:a16="http://schemas.microsoft.com/office/drawing/2014/main" id="{4B21585D-2F44-4D0F-8973-02F5DC693026}"/>
              </a:ext>
            </a:extLst>
          </p:cNvPr>
          <p:cNvGrpSpPr/>
          <p:nvPr/>
        </p:nvGrpSpPr>
        <p:grpSpPr>
          <a:xfrm>
            <a:off x="4962150" y="7045732"/>
            <a:ext cx="4298801" cy="3267740"/>
            <a:chOff x="0" y="0"/>
            <a:chExt cx="7287205" cy="5760365"/>
          </a:xfrm>
        </p:grpSpPr>
        <p:pic>
          <p:nvPicPr>
            <p:cNvPr id="12" name="Screenshot 2021-05-26 at 14.23.47.png" descr="Screenshot 2021-05-26 at 14.23.47.png">
              <a:extLst>
                <a:ext uri="{FF2B5EF4-FFF2-40B4-BE49-F238E27FC236}">
                  <a16:creationId xmlns:a16="http://schemas.microsoft.com/office/drawing/2014/main" id="{5807BAC8-717D-482B-8CCB-A7F1270BC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7033206" cy="54301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Screenshot 2021-05-26 at 14.23.47.png" descr="Screenshot 2021-05-26 at 14.23.47.png">
              <a:extLst>
                <a:ext uri="{FF2B5EF4-FFF2-40B4-BE49-F238E27FC236}">
                  <a16:creationId xmlns:a16="http://schemas.microsoft.com/office/drawing/2014/main" id="{567279B0-8F2A-4478-8AE0-076F87785F59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7287206" cy="5760366"/>
            </a:xfrm>
            <a:prstGeom prst="rect">
              <a:avLst/>
            </a:prstGeom>
            <a:effectLst/>
          </p:spPr>
        </p:pic>
      </p:grpSp>
      <p:grpSp>
        <p:nvGrpSpPr>
          <p:cNvPr id="14" name="Screenshot 2021-05-26 at 14.24.32.png">
            <a:extLst>
              <a:ext uri="{FF2B5EF4-FFF2-40B4-BE49-F238E27FC236}">
                <a16:creationId xmlns:a16="http://schemas.microsoft.com/office/drawing/2014/main" id="{1A2CF076-4D72-4C03-9F37-DE1E7DEAD21E}"/>
              </a:ext>
            </a:extLst>
          </p:cNvPr>
          <p:cNvGrpSpPr/>
          <p:nvPr/>
        </p:nvGrpSpPr>
        <p:grpSpPr>
          <a:xfrm>
            <a:off x="5147784" y="10319872"/>
            <a:ext cx="3211456" cy="3231291"/>
            <a:chOff x="0" y="0"/>
            <a:chExt cx="6457100" cy="7481812"/>
          </a:xfrm>
        </p:grpSpPr>
        <p:pic>
          <p:nvPicPr>
            <p:cNvPr id="15" name="Screenshot 2021-05-26 at 14.24.32.png" descr="Screenshot 2021-05-26 at 14.24.32.png">
              <a:extLst>
                <a:ext uri="{FF2B5EF4-FFF2-40B4-BE49-F238E27FC236}">
                  <a16:creationId xmlns:a16="http://schemas.microsoft.com/office/drawing/2014/main" id="{57C28CBD-CC8D-44FB-ACF5-6F3919E64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000" y="88900"/>
              <a:ext cx="6203101" cy="71516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Screenshot 2021-05-26 at 14.24.32.png" descr="Screenshot 2021-05-26 at 14.24.32.png">
              <a:extLst>
                <a:ext uri="{FF2B5EF4-FFF2-40B4-BE49-F238E27FC236}">
                  <a16:creationId xmlns:a16="http://schemas.microsoft.com/office/drawing/2014/main" id="{4AD30823-F739-467A-B41D-E75B61D26A08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6457101" cy="7481813"/>
            </a:xfrm>
            <a:prstGeom prst="rect">
              <a:avLst/>
            </a:prstGeom>
            <a:effectLst/>
          </p:spPr>
        </p:pic>
      </p:grpSp>
      <p:sp>
        <p:nvSpPr>
          <p:cNvPr id="17" name="Line">
            <a:extLst>
              <a:ext uri="{FF2B5EF4-FFF2-40B4-BE49-F238E27FC236}">
                <a16:creationId xmlns:a16="http://schemas.microsoft.com/office/drawing/2014/main" id="{0C993B75-EF52-4C78-87A6-10DA3CDA3449}"/>
              </a:ext>
            </a:extLst>
          </p:cNvPr>
          <p:cNvSpPr/>
          <p:nvPr/>
        </p:nvSpPr>
        <p:spPr>
          <a:xfrm flipH="1">
            <a:off x="3891738" y="9615847"/>
            <a:ext cx="2261463" cy="771951"/>
          </a:xfrm>
          <a:prstGeom prst="line">
            <a:avLst/>
          </a:prstGeom>
          <a:ln w="50800">
            <a:solidFill>
              <a:srgbClr val="FF8709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2438338">
              <a:defRPr sz="24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AAAB6B93-7BF5-4CCD-AA38-9B8BF7ED0BFE}"/>
              </a:ext>
            </a:extLst>
          </p:cNvPr>
          <p:cNvSpPr/>
          <p:nvPr/>
        </p:nvSpPr>
        <p:spPr>
          <a:xfrm flipH="1">
            <a:off x="3891739" y="11817657"/>
            <a:ext cx="2140819" cy="303648"/>
          </a:xfrm>
          <a:prstGeom prst="line">
            <a:avLst/>
          </a:prstGeom>
          <a:ln w="50800">
            <a:solidFill>
              <a:srgbClr val="FF8709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2438338">
              <a:defRPr sz="24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9" name="Sussex and Brighton">
            <a:extLst>
              <a:ext uri="{FF2B5EF4-FFF2-40B4-BE49-F238E27FC236}">
                <a16:creationId xmlns:a16="http://schemas.microsoft.com/office/drawing/2014/main" id="{1C02C0B0-8AE9-46BA-AD5C-37C3871E2D29}"/>
              </a:ext>
            </a:extLst>
          </p:cNvPr>
          <p:cNvSpPr txBox="1"/>
          <p:nvPr/>
        </p:nvSpPr>
        <p:spPr>
          <a:xfrm>
            <a:off x="8088200" y="11665633"/>
            <a:ext cx="482879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2438338">
              <a:defRPr sz="4800" b="0">
                <a:solidFill>
                  <a:srgbClr val="5E5E5E"/>
                </a:solidFill>
              </a:defRPr>
            </a:lvl1pPr>
          </a:lstStyle>
          <a:p>
            <a:pPr algn="ctr"/>
            <a:r>
              <a:rPr dirty="0"/>
              <a:t>Sussex and Brighton</a:t>
            </a:r>
          </a:p>
        </p:txBody>
      </p:sp>
      <p:pic>
        <p:nvPicPr>
          <p:cNvPr id="20" name="IMG_0690.jpg" descr="IMG_0690.jpg">
            <a:extLst>
              <a:ext uri="{FF2B5EF4-FFF2-40B4-BE49-F238E27FC236}">
                <a16:creationId xmlns:a16="http://schemas.microsoft.com/office/drawing/2014/main" id="{0ABDD54C-477F-4BFB-A8E1-7969FA36D5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41763" y="7045732"/>
            <a:ext cx="5687870" cy="3554919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AOBinside.jpeg" descr="AOBinside.jpeg">
            <a:extLst>
              <a:ext uri="{FF2B5EF4-FFF2-40B4-BE49-F238E27FC236}">
                <a16:creationId xmlns:a16="http://schemas.microsoft.com/office/drawing/2014/main" id="{5FFF3E47-9981-41CC-8AC4-9AF9EF8C0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62529" y="7031100"/>
            <a:ext cx="5344944" cy="3596234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1070879.jpg" descr="P1070879.jpg">
            <a:extLst>
              <a:ext uri="{FF2B5EF4-FFF2-40B4-BE49-F238E27FC236}">
                <a16:creationId xmlns:a16="http://schemas.microsoft.com/office/drawing/2014/main" id="{E206708D-6F04-49FC-BC2F-DD1D829847C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b="25955"/>
          <a:stretch>
            <a:fillRect/>
          </a:stretch>
        </p:blipFill>
        <p:spPr>
          <a:xfrm>
            <a:off x="15986835" y="10875362"/>
            <a:ext cx="5238460" cy="2587883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CNI-brandmark_PMS.png" descr="CNI-brandmark_PMS.png">
            <a:extLst>
              <a:ext uri="{FF2B5EF4-FFF2-40B4-BE49-F238E27FC236}">
                <a16:creationId xmlns:a16="http://schemas.microsoft.com/office/drawing/2014/main" id="{92ECB46F-2005-4518-AB31-917C8672BA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90579" y="11203676"/>
            <a:ext cx="1931253" cy="1931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79D9D4-8651-422D-AC17-7DDD73C783B8}"/>
              </a:ext>
            </a:extLst>
          </p:cNvPr>
          <p:cNvSpPr txBox="1"/>
          <p:nvPr/>
        </p:nvSpPr>
        <p:spPr>
          <a:xfrm>
            <a:off x="476252" y="1957117"/>
            <a:ext cx="10986696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600" spc="-600" baseline="30000" dirty="0">
                <a:solidFill>
                  <a:schemeClr val="tx2"/>
                </a:solidFill>
                <a:latin typeface="Helvetica LT Std Black" panose="020B0904030502020204" pitchFamily="34" charset="0"/>
              </a:rPr>
              <a:t>Digital Mid Sussex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6F387C32-2169-4FDF-86F0-2DF63907E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62" y="1638212"/>
            <a:ext cx="7746522" cy="1095004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8992FDF-E2BC-4766-81AD-95FB33CEA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98" y="2845808"/>
            <a:ext cx="12645964" cy="8938862"/>
          </a:xfrm>
          <a:prstGeom prst="rect">
            <a:avLst/>
          </a:prstGeom>
        </p:spPr>
      </p:pic>
      <p:pic>
        <p:nvPicPr>
          <p:cNvPr id="15" name="CNI-brandmark_PMS.png" descr="CNI-brandmark_PMS.png">
            <a:extLst>
              <a:ext uri="{FF2B5EF4-FFF2-40B4-BE49-F238E27FC236}">
                <a16:creationId xmlns:a16="http://schemas.microsoft.com/office/drawing/2014/main" id="{4B0CA2AA-247A-481D-8E00-A8A947E17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8122" y="3682612"/>
            <a:ext cx="1931253" cy="193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C741383D-E668-4C34-B981-FD694D201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176" y="1452661"/>
            <a:ext cx="2471639" cy="24716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AEB3B1-7FFB-45CC-A30E-500D85565BBB}"/>
              </a:ext>
            </a:extLst>
          </p:cNvPr>
          <p:cNvSpPr/>
          <p:nvPr/>
        </p:nvSpPr>
        <p:spPr>
          <a:xfrm>
            <a:off x="1125882" y="11965475"/>
            <a:ext cx="8260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33028">
              <a:defRPr/>
            </a:pPr>
            <a:r>
              <a:rPr lang="en-US" sz="4000" b="0" dirty="0">
                <a:solidFill>
                  <a:srgbClr val="2E373E"/>
                </a:solidFill>
                <a:latin typeface="Calibri" panose="020F0502020204030204"/>
              </a:rPr>
              <a:t>Burgess Hill Full </a:t>
            </a:r>
            <a:r>
              <a:rPr lang="en-US" sz="4000" b="0" dirty="0" err="1">
                <a:solidFill>
                  <a:srgbClr val="2E373E"/>
                </a:solidFill>
                <a:latin typeface="Calibri" panose="020F0502020204030204"/>
              </a:rPr>
              <a:t>Fibre</a:t>
            </a:r>
            <a:r>
              <a:rPr lang="en-US" sz="4000" b="0" dirty="0">
                <a:solidFill>
                  <a:srgbClr val="2E373E"/>
                </a:solidFill>
                <a:latin typeface="Calibri" panose="020F0502020204030204"/>
              </a:rPr>
              <a:t> Scaffold Network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58CF7D8-7582-4719-97C4-DDD19D5A5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1"/>
          <a:stretch/>
        </p:blipFill>
        <p:spPr bwMode="auto">
          <a:xfrm>
            <a:off x="10210662" y="1624952"/>
            <a:ext cx="3524486" cy="14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8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79D9D4-8651-422D-AC17-7DDD73C783B8}"/>
              </a:ext>
            </a:extLst>
          </p:cNvPr>
          <p:cNvSpPr txBox="1"/>
          <p:nvPr/>
        </p:nvSpPr>
        <p:spPr>
          <a:xfrm>
            <a:off x="534898" y="1923684"/>
            <a:ext cx="17575132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600" spc="-600" baseline="30000" dirty="0">
                <a:solidFill>
                  <a:schemeClr val="tx2"/>
                </a:solidFill>
                <a:latin typeface="Helvetica LT Std Black" panose="020B0904030502020204" pitchFamily="34" charset="0"/>
              </a:rPr>
              <a:t>Connecting People, Place and Policy</a:t>
            </a:r>
          </a:p>
        </p:txBody>
      </p:sp>
      <p:pic>
        <p:nvPicPr>
          <p:cNvPr id="15" name="Graphic 30" descr="Lightbulb and gear">
            <a:extLst>
              <a:ext uri="{FF2B5EF4-FFF2-40B4-BE49-F238E27FC236}">
                <a16:creationId xmlns:a16="http://schemas.microsoft.com/office/drawing/2014/main" id="{E283465D-59C7-4D36-B494-816FDA0BD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047" y="3562503"/>
            <a:ext cx="1709628" cy="1709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24838B-475A-4F16-BB61-E3EA34AD7D05}"/>
              </a:ext>
            </a:extLst>
          </p:cNvPr>
          <p:cNvSpPr txBox="1"/>
          <p:nvPr/>
        </p:nvSpPr>
        <p:spPr>
          <a:xfrm>
            <a:off x="4851482" y="3466882"/>
            <a:ext cx="178800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33028">
              <a:defRPr/>
            </a:pPr>
            <a:r>
              <a:rPr lang="en-GB" sz="4400" dirty="0">
                <a:solidFill>
                  <a:schemeClr val="accent6"/>
                </a:solidFill>
                <a:latin typeface="Calibri" panose="020F0502020204030204"/>
                <a:cs typeface="Verdana"/>
              </a:rPr>
              <a:t>Planning Policy Adoption (using DP and PPG)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  <a:latin typeface="Calibri" panose="020F0502020204030204"/>
              </a:rPr>
              <a:t>Digital provision within Mid Sussex District Plan DP23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  <a:latin typeface="Calibri" panose="020F0502020204030204"/>
              </a:rPr>
              <a:t>Planning Policy Guidance 43 for Strategic Development Sites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4A1062-B108-4CDB-81D5-04B7036B0BCC}"/>
              </a:ext>
            </a:extLst>
          </p:cNvPr>
          <p:cNvSpPr txBox="1"/>
          <p:nvPr/>
        </p:nvSpPr>
        <p:spPr>
          <a:xfrm>
            <a:off x="4851482" y="9124027"/>
            <a:ext cx="175751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33028">
              <a:defRPr/>
            </a:pPr>
            <a:r>
              <a:rPr lang="en-GB" sz="4400" dirty="0">
                <a:solidFill>
                  <a:srgbClr val="4F81BD"/>
                </a:solidFill>
                <a:latin typeface="Calibri" panose="020F0502020204030204"/>
                <a:cs typeface="Verdana"/>
              </a:rPr>
              <a:t>Fibre Network Principles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  <a:latin typeface="Calibri" panose="020F0502020204030204"/>
              </a:rPr>
              <a:t>Open Access provision, limits Cabinets/space through design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  <a:latin typeface="Calibri" panose="020F0502020204030204"/>
              </a:rPr>
              <a:t>Developer installs to MSDC Specification and MSDC/CNI adopt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</a:rPr>
              <a:t>Spine Access established under early enabler contract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</a:rPr>
              <a:t>Connection to wider Cooperative fibre network</a:t>
            </a:r>
            <a:endParaRPr lang="en-GB" sz="4000" b="0" dirty="0">
              <a:solidFill>
                <a:srgbClr val="28688A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CE315-E44C-43DA-8306-F723A5A59936}"/>
              </a:ext>
            </a:extLst>
          </p:cNvPr>
          <p:cNvSpPr txBox="1"/>
          <p:nvPr/>
        </p:nvSpPr>
        <p:spPr>
          <a:xfrm>
            <a:off x="4851482" y="5892373"/>
            <a:ext cx="178800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33028">
              <a:defRPr/>
            </a:pPr>
            <a:r>
              <a:rPr lang="en-GB" sz="44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cs typeface="Verdana"/>
              </a:rPr>
              <a:t>Development Approach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  <a:latin typeface="Calibri" panose="020F0502020204030204"/>
              </a:rPr>
              <a:t>Agreed digital provision at Pre-App Stage with Homes England</a:t>
            </a:r>
            <a:endParaRPr lang="en-GB" sz="4000" b="0" dirty="0">
              <a:solidFill>
                <a:srgbClr val="2E373E"/>
              </a:solidFill>
            </a:endParaRP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</a:rPr>
              <a:t>Section 38 adoption of network with Local Authority as asset owner</a:t>
            </a:r>
          </a:p>
          <a:p>
            <a:pPr algn="l" defTabSz="633028">
              <a:defRPr/>
            </a:pPr>
            <a:r>
              <a:rPr lang="en-GB" sz="4000" b="0" dirty="0">
                <a:solidFill>
                  <a:srgbClr val="2E373E"/>
                </a:solidFill>
              </a:rPr>
              <a:t>“Home-run” layout agreed under reserved matters for each plot/site</a:t>
            </a:r>
          </a:p>
          <a:p>
            <a:pPr algn="l" defTabSz="633028">
              <a:defRPr/>
            </a:pPr>
            <a:endParaRPr lang="en-GB" sz="4000" b="0" i="1" dirty="0">
              <a:solidFill>
                <a:srgbClr val="2E373E"/>
              </a:solidFill>
              <a:latin typeface="Calibri" panose="020F0502020204030204"/>
            </a:endParaRPr>
          </a:p>
        </p:txBody>
      </p:sp>
      <p:pic>
        <p:nvPicPr>
          <p:cNvPr id="19" name="Graphic 19" descr="Puzzle">
            <a:extLst>
              <a:ext uri="{FF2B5EF4-FFF2-40B4-BE49-F238E27FC236}">
                <a16:creationId xmlns:a16="http://schemas.microsoft.com/office/drawing/2014/main" id="{7C884162-8339-485D-9771-6B9D7DD0D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2876" y="6490901"/>
            <a:ext cx="1736618" cy="1736618"/>
          </a:xfrm>
          <a:prstGeom prst="rect">
            <a:avLst/>
          </a:prstGeom>
        </p:spPr>
      </p:pic>
      <p:pic>
        <p:nvPicPr>
          <p:cNvPr id="20" name="fibre-white.png" descr="fibre-white.png">
            <a:extLst>
              <a:ext uri="{FF2B5EF4-FFF2-40B4-BE49-F238E27FC236}">
                <a16:creationId xmlns:a16="http://schemas.microsoft.com/office/drawing/2014/main" id="{5C66F6D3-3036-476C-903B-BCDA91EF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471" y="9955768"/>
            <a:ext cx="2617830" cy="1568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NI-brandmark_PMS.png" descr="CNI-brandmark_PMS.png">
            <a:extLst>
              <a:ext uri="{FF2B5EF4-FFF2-40B4-BE49-F238E27FC236}">
                <a16:creationId xmlns:a16="http://schemas.microsoft.com/office/drawing/2014/main" id="{64107C78-3362-4E16-B299-9C44E0A35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9844" y="5892373"/>
            <a:ext cx="1931253" cy="193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019E4AAB-D1F2-411C-8180-1B68DFA9F6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551" y="1175544"/>
            <a:ext cx="3299998" cy="329999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486EF7D-3C17-48C7-A14F-3C2B7FC9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699" y="4166273"/>
            <a:ext cx="29908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53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AAF07-DFBC-4E2C-A516-569E717C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88925"/>
            <a:ext cx="21031200" cy="1077218"/>
          </a:xfrm>
          <a:noFill/>
        </p:spPr>
        <p:txBody>
          <a:bodyPr wrap="square">
            <a:spAutoFit/>
          </a:bodyPr>
          <a:lstStyle/>
          <a:p>
            <a:pPr defTabSz="821531" hangingPunct="0">
              <a:lnSpc>
                <a:spcPct val="100000"/>
              </a:lnSpc>
              <a:spcBef>
                <a:spcPts val="0"/>
              </a:spcBef>
            </a:pPr>
            <a:r>
              <a:rPr lang="en-GB" sz="9600" b="1" spc="-600" baseline="30000" dirty="0">
                <a:solidFill>
                  <a:schemeClr val="tx2"/>
                </a:solidFill>
                <a:latin typeface="Helvetica LT Std Black" panose="020B0904030502020204" pitchFamily="34" charset="0"/>
                <a:sym typeface="Helvetica Neue"/>
              </a:rPr>
              <a:t>Other Local Authority Dig Once Enablers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885B96-5A52-4522-8069-DA95843A14AE}"/>
              </a:ext>
            </a:extLst>
          </p:cNvPr>
          <p:cNvSpPr/>
          <p:nvPr/>
        </p:nvSpPr>
        <p:spPr>
          <a:xfrm>
            <a:off x="18073345" y="2029127"/>
            <a:ext cx="6046680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Dig-Once Strategy</a:t>
            </a: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Dig-Once Policy Guidance</a:t>
            </a: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Candidate Appraisal Model</a:t>
            </a: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Supplementary Planning Guidance and PPG</a:t>
            </a: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Digital Prospectus</a:t>
            </a: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Developer Guide</a:t>
            </a: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Standardised Wayleaves</a:t>
            </a: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571500" indent="-571500" algn="l" defTabSz="633028"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PIA Mutualisation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3DFF91-1F1C-45A1-8141-B960E1F67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6354">
            <a:off x="7584425" y="3864021"/>
            <a:ext cx="3957004" cy="5528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60969C-F9C3-43D9-B9E0-9CA46CA49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4229" y="2896242"/>
            <a:ext cx="3216321" cy="15880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155F143-B6A4-4CA2-B244-0E4606979A45}"/>
              </a:ext>
            </a:extLst>
          </p:cNvPr>
          <p:cNvGrpSpPr/>
          <p:nvPr/>
        </p:nvGrpSpPr>
        <p:grpSpPr>
          <a:xfrm>
            <a:off x="13310714" y="5000414"/>
            <a:ext cx="4766139" cy="1877455"/>
            <a:chOff x="12820923" y="5849264"/>
            <a:chExt cx="4766139" cy="18774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29AED4-6B08-4DA2-9924-1BA31ECC7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-16037"/>
            <a:stretch/>
          </p:blipFill>
          <p:spPr>
            <a:xfrm>
              <a:off x="12820923" y="5849264"/>
              <a:ext cx="4766139" cy="805379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DF0BD65B-ACB8-4515-A3D0-25261BD4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923" y="6649501"/>
              <a:ext cx="4087256" cy="1077218"/>
            </a:xfrm>
            <a:prstGeom prst="rect">
              <a:avLst/>
            </a:prstGeom>
          </p:spPr>
        </p:pic>
      </p:grpSp>
      <p:pic>
        <p:nvPicPr>
          <p:cNvPr id="14" name="Picture 13" descr="C:\Users\harleyr\Desktop\GMCA STRUCTURE SLIDES\final GMCA.jpg">
            <a:extLst>
              <a:ext uri="{FF2B5EF4-FFF2-40B4-BE49-F238E27FC236}">
                <a16:creationId xmlns:a16="http://schemas.microsoft.com/office/drawing/2014/main" id="{1728E9E7-2F6B-4590-86C7-2A8E87F57AC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440" y="7528456"/>
            <a:ext cx="3543588" cy="112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45087562-3EE0-467F-984E-27F055883B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366" y="8649602"/>
            <a:ext cx="2327506" cy="2327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476FBD-F1C1-464E-A089-E87FA3D9F0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797" y="9613104"/>
            <a:ext cx="7671141" cy="2972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A88F0-23D2-4F94-81E3-118A9E3802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48583">
            <a:off x="4233317" y="3348794"/>
            <a:ext cx="3932258" cy="5730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E85063-B932-463E-8C82-D87DAAD584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58888">
            <a:off x="1052732" y="2888343"/>
            <a:ext cx="4075499" cy="58423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BA2664-75FF-4B15-923B-38E0E178E2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550444">
            <a:off x="574757" y="7414162"/>
            <a:ext cx="3567839" cy="5020636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5263B037-1E97-4D78-8FDF-B7C91E3EDE63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 b="15039"/>
          <a:stretch/>
        </p:blipFill>
        <p:spPr bwMode="auto">
          <a:xfrm>
            <a:off x="14130366" y="10819758"/>
            <a:ext cx="2327506" cy="1559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4139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CNItwoline.png" descr="CNItwo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591" y="1758962"/>
            <a:ext cx="5142013" cy="1453679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hank you"/>
          <p:cNvSpPr txBox="1"/>
          <p:nvPr/>
        </p:nvSpPr>
        <p:spPr>
          <a:xfrm>
            <a:off x="467396" y="1758962"/>
            <a:ext cx="8167299" cy="220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3400" b="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77" name="shaun@cni.coop"/>
          <p:cNvSpPr txBox="1"/>
          <p:nvPr/>
        </p:nvSpPr>
        <p:spPr>
          <a:xfrm>
            <a:off x="709418" y="8239893"/>
            <a:ext cx="10038003" cy="420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8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l"/>
            <a:r>
              <a:rPr lang="en-GB" sz="4400" dirty="0">
                <a:solidFill>
                  <a:schemeClr val="tx2"/>
                </a:solidFill>
                <a:hlinkClick r:id="rId3"/>
              </a:rPr>
              <a:t>chris.founds@cjfoundsassociates.co.uk</a:t>
            </a:r>
            <a:endParaRPr lang="en-GB" sz="4400" dirty="0">
              <a:solidFill>
                <a:schemeClr val="tx2"/>
              </a:solidFill>
            </a:endParaRPr>
          </a:p>
          <a:p>
            <a:pPr algn="l"/>
            <a:r>
              <a:rPr lang="en-GB" sz="4400" dirty="0">
                <a:solidFill>
                  <a:schemeClr val="tx2"/>
                </a:solidFill>
              </a:rPr>
              <a:t>M: 07931 651662</a:t>
            </a:r>
          </a:p>
          <a:p>
            <a:pPr algn="l"/>
            <a:r>
              <a:rPr lang="en-GB" sz="4400" dirty="0">
                <a:solidFill>
                  <a:schemeClr val="tx2"/>
                </a:solidFill>
                <a:hlinkClick r:id="rId4"/>
              </a:rPr>
              <a:t>www.cjfoundsassociates.co.uk</a:t>
            </a:r>
            <a:endParaRPr lang="en-GB" sz="4400" dirty="0">
              <a:solidFill>
                <a:schemeClr val="tx2"/>
              </a:solidFill>
            </a:endParaRPr>
          </a:p>
          <a:p>
            <a:pPr algn="l"/>
            <a:endParaRPr lang="en-GB" sz="4400" dirty="0">
              <a:solidFill>
                <a:schemeClr val="tx2"/>
              </a:solidFill>
            </a:endParaRPr>
          </a:p>
          <a:p>
            <a:pPr algn="l"/>
            <a:r>
              <a:rPr lang="en-GB" sz="4400" dirty="0">
                <a:solidFill>
                  <a:schemeClr val="tx2"/>
                </a:solidFill>
                <a:hlinkClick r:id="rId5"/>
              </a:rPr>
              <a:t>info</a:t>
            </a:r>
            <a:r>
              <a:rPr sz="4400" dirty="0">
                <a:solidFill>
                  <a:schemeClr val="tx2"/>
                </a:solidFill>
                <a:hlinkClick r:id="rId5"/>
              </a:rPr>
              <a:t>@cni.coop</a:t>
            </a:r>
            <a:endParaRPr lang="en-GB" sz="4400" dirty="0">
              <a:solidFill>
                <a:schemeClr val="tx2"/>
              </a:solidFill>
            </a:endParaRPr>
          </a:p>
          <a:p>
            <a:pPr algn="l"/>
            <a:r>
              <a:rPr lang="en-GB" sz="4400" dirty="0">
                <a:solidFill>
                  <a:schemeClr val="tx2"/>
                </a:solidFill>
                <a:hlinkClick r:id="rId6"/>
              </a:rPr>
              <a:t>www.cni.coop</a:t>
            </a:r>
            <a:endParaRPr lang="en-GB" sz="4400" dirty="0">
              <a:solidFill>
                <a:schemeClr val="tx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112EF5-60C7-4FC0-A7E4-C7F9EDBABE20}"/>
              </a:ext>
            </a:extLst>
          </p:cNvPr>
          <p:cNvSpPr txBox="1">
            <a:spLocks/>
          </p:cNvSpPr>
          <p:nvPr/>
        </p:nvSpPr>
        <p:spPr>
          <a:xfrm>
            <a:off x="2421208" y="4449699"/>
            <a:ext cx="12883046" cy="3042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Comments and Discussion</a:t>
            </a:r>
          </a:p>
        </p:txBody>
      </p:sp>
      <p:pic>
        <p:nvPicPr>
          <p:cNvPr id="6" name="Picture 5" descr="A picture containing outdoor, grass, truck, car&#10;&#10;Description automatically generated">
            <a:extLst>
              <a:ext uri="{FF2B5EF4-FFF2-40B4-BE49-F238E27FC236}">
                <a16:creationId xmlns:a16="http://schemas.microsoft.com/office/drawing/2014/main" id="{799EBBE1-ACDA-4390-A525-FB043AAA4C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75" r="-6" b="4898"/>
          <a:stretch/>
        </p:blipFill>
        <p:spPr>
          <a:xfrm>
            <a:off x="10908670" y="9408178"/>
            <a:ext cx="4307283" cy="3031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57797-E79D-4056-8EE3-5CA9A1273C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25904" y="6348526"/>
            <a:ext cx="8398665" cy="3782733"/>
          </a:xfrm>
          <a:prstGeom prst="rect">
            <a:avLst/>
          </a:prstGeom>
        </p:spPr>
      </p:pic>
      <p:pic>
        <p:nvPicPr>
          <p:cNvPr id="8" name="Picture 7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E8B6FFD0-4408-4B14-A4EC-26E8803D02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242" r="20410" b="-1"/>
          <a:stretch/>
        </p:blipFill>
        <p:spPr>
          <a:xfrm>
            <a:off x="15521270" y="9396428"/>
            <a:ext cx="4307283" cy="3042797"/>
          </a:xfrm>
          <a:prstGeom prst="rect">
            <a:avLst/>
          </a:prstGeom>
        </p:spPr>
      </p:pic>
      <p:pic>
        <p:nvPicPr>
          <p:cNvPr id="9" name="Picture 8" descr="A long green train on a train track with trees in the background&#10;&#10;Description automatically generated">
            <a:extLst>
              <a:ext uri="{FF2B5EF4-FFF2-40B4-BE49-F238E27FC236}">
                <a16:creationId xmlns:a16="http://schemas.microsoft.com/office/drawing/2014/main" id="{8C0E90E9-A9E9-4E3A-8674-6FEEA2568A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86" r="-2" b="3569"/>
          <a:stretch/>
        </p:blipFill>
        <p:spPr>
          <a:xfrm>
            <a:off x="15521270" y="5971098"/>
            <a:ext cx="4300326" cy="3042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45E6EFBA46E74AA35179B11D86A464" ma:contentTypeVersion="13" ma:contentTypeDescription="Create a new document." ma:contentTypeScope="" ma:versionID="c3184a87d5e42840d0a9f9766fb4aa24">
  <xsd:schema xmlns:xsd="http://www.w3.org/2001/XMLSchema" xmlns:xs="http://www.w3.org/2001/XMLSchema" xmlns:p="http://schemas.microsoft.com/office/2006/metadata/properties" xmlns:ns2="727099d2-74d5-45e4-8e0c-1e7ac5b3374f" xmlns:ns3="9b70583c-2fe2-434e-9ad2-2bc32525bdd4" targetNamespace="http://schemas.microsoft.com/office/2006/metadata/properties" ma:root="true" ma:fieldsID="d2f5ea6298021b763345895888e31a89" ns2:_="" ns3:_="">
    <xsd:import namespace="727099d2-74d5-45e4-8e0c-1e7ac5b3374f"/>
    <xsd:import namespace="9b70583c-2fe2-434e-9ad2-2bc32525bd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099d2-74d5-45e4-8e0c-1e7ac5b33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0583c-2fe2-434e-9ad2-2bc32525bdd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1D2CED-0B49-4C2A-A808-ADBC274068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3C1003-A1CA-488A-8EF1-ACE1E567FE3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86182C0-8E10-4F7E-9D47-027F1B13F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7099d2-74d5-45e4-8e0c-1e7ac5b3374f"/>
    <ds:schemaRef ds:uri="9b70583c-2fe2-434e-9ad2-2bc32525bd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297</Words>
  <Application>Microsoft Office PowerPoint</Application>
  <PresentationFormat>Custom</PresentationFormat>
  <Paragraphs>81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Helvetica LT Std Black</vt:lpstr>
      <vt:lpstr>Helvetica Neue</vt:lpstr>
      <vt:lpstr>Helvetica Neue Thin</vt:lpstr>
      <vt:lpstr>Helvetica Neue UltraLight</vt:lpstr>
      <vt:lpstr>Lato</vt:lpstr>
      <vt:lpstr>Times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Local Authority Dig Once Enablers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Founds</dc:creator>
  <cp:lastModifiedBy>Chris Founds</cp:lastModifiedBy>
  <cp:revision>2</cp:revision>
  <dcterms:modified xsi:type="dcterms:W3CDTF">2022-02-24T08:12:59Z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0x010100B145E6EFBA46E74AA35179B11D86A464</vt:lpwstr>
  </property>
</Properties>
</file>