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</p:sldMasterIdLst>
  <p:notesMasterIdLst>
    <p:notesMasterId r:id="rId10"/>
  </p:notesMasterIdLst>
  <p:handoutMasterIdLst>
    <p:handoutMasterId r:id="rId11"/>
  </p:handoutMasterIdLst>
  <p:sldIdLst>
    <p:sldId id="665" r:id="rId3"/>
    <p:sldId id="727" r:id="rId4"/>
    <p:sldId id="742" r:id="rId5"/>
    <p:sldId id="729" r:id="rId6"/>
    <p:sldId id="741" r:id="rId7"/>
    <p:sldId id="740" r:id="rId8"/>
    <p:sldId id="728" r:id="rId9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0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atham - GT HTW" initials="DL-GH" lastIdx="1" clrIdx="0">
    <p:extLst>
      <p:ext uri="{19B8F6BF-5375-455C-9EA6-DF929625EA0E}">
        <p15:presenceInfo xmlns:p15="http://schemas.microsoft.com/office/powerpoint/2012/main" userId="S::David.Latham@kent.gov.uk::03d3db17-bb91-4adb-a491-7b31acf33a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FF9900"/>
    <a:srgbClr val="FF6600"/>
    <a:srgbClr val="FE153C"/>
    <a:srgbClr val="FE003C"/>
    <a:srgbClr val="D09444"/>
    <a:srgbClr val="FF00FF"/>
    <a:srgbClr val="FE002A"/>
    <a:srgbClr val="1BA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9712" autoAdjust="0"/>
  </p:normalViewPr>
  <p:slideViewPr>
    <p:cSldViewPr>
      <p:cViewPr varScale="1">
        <p:scale>
          <a:sx n="85" d="100"/>
          <a:sy n="85" d="100"/>
        </p:scale>
        <p:origin x="222" y="84"/>
      </p:cViewPr>
      <p:guideLst>
        <p:guide orient="horz" pos="1389"/>
        <p:guide pos="60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314" y="-108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t" anchorCtr="0" compatLnSpc="1">
            <a:prstTxWarp prst="textNoShape">
              <a:avLst/>
            </a:prstTxWarp>
          </a:bodyPr>
          <a:lstStyle>
            <a:lvl1pPr algn="l" defTabSz="960360" eaLnBrk="0" hangingPunct="0">
              <a:defRPr sz="1200" b="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t" anchorCtr="0" compatLnSpc="1">
            <a:prstTxWarp prst="textNoShape">
              <a:avLst/>
            </a:prstTxWarp>
          </a:bodyPr>
          <a:lstStyle>
            <a:lvl1pPr algn="r" defTabSz="960360" eaLnBrk="0" hangingPunct="0">
              <a:defRPr sz="1200" b="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b" anchorCtr="0" compatLnSpc="1">
            <a:prstTxWarp prst="textNoShape">
              <a:avLst/>
            </a:prstTxWarp>
          </a:bodyPr>
          <a:lstStyle>
            <a:lvl1pPr algn="l" defTabSz="960360" eaLnBrk="0" hangingPunct="0">
              <a:defRPr sz="1200" b="0" dirty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b" anchorCtr="0" compatLnSpc="1">
            <a:prstTxWarp prst="textNoShape">
              <a:avLst/>
            </a:prstTxWarp>
          </a:bodyPr>
          <a:lstStyle>
            <a:lvl1pPr algn="r" defTabSz="960360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4289F7-5B5C-411F-BBFF-CB750524C6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24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86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t" anchorCtr="0" compatLnSpc="1">
            <a:prstTxWarp prst="textNoShape">
              <a:avLst/>
            </a:prstTxWarp>
          </a:bodyPr>
          <a:lstStyle>
            <a:lvl1pPr algn="l" defTabSz="960360" eaLnBrk="0" hangingPunct="0">
              <a:spcBef>
                <a:spcPct val="20000"/>
              </a:spcBef>
              <a:buFontTx/>
              <a:buChar char="•"/>
              <a:defRPr sz="1200" b="0" dirty="0">
                <a:solidFill>
                  <a:srgbClr val="0B479D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826" y="1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t" anchorCtr="0" compatLnSpc="1">
            <a:prstTxWarp prst="textNoShape">
              <a:avLst/>
            </a:prstTxWarp>
          </a:bodyPr>
          <a:lstStyle>
            <a:lvl1pPr algn="r" defTabSz="960360" eaLnBrk="0" hangingPunct="0">
              <a:spcBef>
                <a:spcPct val="20000"/>
              </a:spcBef>
              <a:buFontTx/>
              <a:buChar char="•"/>
              <a:defRPr sz="1200" b="0" dirty="0">
                <a:solidFill>
                  <a:srgbClr val="0B479D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7325" y="793750"/>
            <a:ext cx="6767513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838701"/>
            <a:ext cx="5195888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5189"/>
            <a:ext cx="3086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b" anchorCtr="0" compatLnSpc="1">
            <a:prstTxWarp prst="textNoShape">
              <a:avLst/>
            </a:prstTxWarp>
          </a:bodyPr>
          <a:lstStyle>
            <a:lvl1pPr algn="l" defTabSz="960360" eaLnBrk="0" hangingPunct="0">
              <a:spcBef>
                <a:spcPct val="20000"/>
              </a:spcBef>
              <a:buFontTx/>
              <a:buChar char="•"/>
              <a:defRPr sz="1200" b="0" dirty="0">
                <a:solidFill>
                  <a:srgbClr val="0B479D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826" y="9755189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0" tIns="48030" rIns="96060" bIns="48030" numCol="1" anchor="b" anchorCtr="0" compatLnSpc="1">
            <a:prstTxWarp prst="textNoShape">
              <a:avLst/>
            </a:prstTxWarp>
          </a:bodyPr>
          <a:lstStyle>
            <a:lvl1pPr algn="r" defTabSz="960360" eaLnBrk="0" hangingPunct="0">
              <a:spcBef>
                <a:spcPct val="20000"/>
              </a:spcBef>
              <a:buFontTx/>
              <a:buChar char="•"/>
              <a:defRPr sz="1200" b="0">
                <a:solidFill>
                  <a:srgbClr val="0B479D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07CFC10-BF01-4B1B-BC62-09BB909C1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2D187-442F-44B5-A644-B55EF79446D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793750"/>
            <a:ext cx="6767513" cy="38068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0384" y="5821363"/>
            <a:ext cx="1631949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>
            <a:cxnSpLocks noChangeShapeType="1"/>
          </p:cNvCxnSpPr>
          <p:nvPr/>
        </p:nvCxnSpPr>
        <p:spPr bwMode="auto">
          <a:xfrm>
            <a:off x="719667" y="5661025"/>
            <a:ext cx="10703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6A0973-92EB-41F0-98C6-97A94555EC7B}" type="datetimeFigureOut">
              <a:rPr lang="en-GB"/>
              <a:pPr>
                <a:defRPr/>
              </a:pPr>
              <a:t>22/02/2022</a:t>
            </a:fld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AD7DD6-9D4D-4164-83EA-217F4483FD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600200"/>
            <a:ext cx="26416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600200"/>
            <a:ext cx="77216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00200"/>
            <a:ext cx="105664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7432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2743200"/>
            <a:ext cx="51816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610100"/>
            <a:ext cx="5181600" cy="1714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1600200"/>
            <a:ext cx="1056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17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27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146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43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64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142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66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92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718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77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F002932-EEA7-48A2-A692-EDCE753591D4}" type="datetimeFigureOut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22/02/2022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386AD969-C39C-416E-BB53-7B1938042885}" type="slidenum">
              <a:rPr lang="en-GB" sz="1800" b="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8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69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743200"/>
            <a:ext cx="5181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743200"/>
            <a:ext cx="5181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743200"/>
            <a:ext cx="10566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00200"/>
            <a:ext cx="1056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029" name="Straight Connector 6"/>
          <p:cNvCxnSpPr>
            <a:cxnSpLocks noChangeShapeType="1"/>
          </p:cNvCxnSpPr>
          <p:nvPr/>
        </p:nvCxnSpPr>
        <p:spPr bwMode="auto">
          <a:xfrm>
            <a:off x="719667" y="5661025"/>
            <a:ext cx="107039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2050" name="Picture 1" descr="C:\Documents and Settings\colclt01\Local Settings\Temporary Internet Files\Content.Word\KCC_Logo_New_2012_Framed copy 2.jpg">
            <a:extLst>
              <a:ext uri="{FF2B5EF4-FFF2-40B4-BE49-F238E27FC236}">
                <a16:creationId xmlns:a16="http://schemas.microsoft.com/office/drawing/2014/main" id="{5F9ADB5E-C3CA-46E5-86E3-0F5B2A3F15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5786342"/>
            <a:ext cx="1368152" cy="8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479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B479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rgbClr val="0B479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B479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B479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B479D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B479D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B479D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B479D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B479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Documents and Settings\colclt01\Local Settings\Temporary Internet Files\Content.Word\KCC_Logo_New_2012_Framed copy 2.jpg">
            <a:extLst>
              <a:ext uri="{FF2B5EF4-FFF2-40B4-BE49-F238E27FC236}">
                <a16:creationId xmlns:a16="http://schemas.microsoft.com/office/drawing/2014/main" id="{18B019B5-52F4-4278-A499-FCEAA714C4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5822862"/>
            <a:ext cx="1335410" cy="8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47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ur01.safelinks.protection.outlook.com/?url=https%3A%2F%2Fwww.smartsurvey.co.uk%2Fs%2FQV3NY8%2F&amp;data=04%7C01%7CDavid.Latham%40kent.gov.uk%7Ca6bf2788002d4e383ca008d9eff28211%7C3253a20dc7354bfea8b73e6ab37f5f90%7C0%7C0%7C637804647265484912%7CUnknown%7CTWFpbGZsb3d8eyJWIjoiMC4wLjAwMDAiLCJQIjoiV2luMzIiLCJBTiI6Ik1haWwiLCJXVCI6Mn0%3D%7C3000&amp;sdata=figg2yVN3z%2BLflVi0%2FT0xAoic49hJe3QIWn6Dl1HwSk%3D&amp;reserved=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eur01.safelinks.protection.outlook.com/?url=https%3A%2F%2Fwww.smartsurvey.co.uk%2Fs%2FQV3NY8%2F&amp;data=04%7C01%7CDavid.Latham%40kent.gov.uk%7Ca6bf2788002d4e383ca008d9eff28211%7C3253a20dc7354bfea8b73e6ab37f5f90%7C0%7C0%7C637804647265484912%7CUnknown%7CTWFpbGZsb3d8eyJWIjoiMC4wLjAwMDAiLCJQIjoiV2luMzIiLCJBTiI6Ik1haWwiLCJXVCI6Mn0%3D%7C3000&amp;sdata=figg2yVN3z%2BLflVi0%2FT0xAoic49hJe3QIWn6Dl1HwSk%3D&amp;reserve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5575" y="150362"/>
            <a:ext cx="10945216" cy="1265952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rgbClr val="0070C0"/>
                </a:solidFill>
              </a:rPr>
              <a:t>Streetworks what’s new?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402143" y="5764663"/>
            <a:ext cx="529208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70C0"/>
                </a:solidFill>
              </a:rPr>
              <a:t>David Latham Joint Chair HAUC England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sz="2000" dirty="0">
                <a:solidFill>
                  <a:srgbClr val="0070C0"/>
                </a:solidFill>
              </a:rPr>
              <a:t>Jeff Elliot Vice Chair HAUC England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AAC60-6785-4A07-BAFF-A2B6435E18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260648"/>
            <a:ext cx="1197537" cy="1265952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D9058-C315-4317-A125-42A021882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 brushSize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258" y="1395128"/>
            <a:ext cx="7411484" cy="40677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E7EFF7-AEC7-4585-A17C-FF3D26A42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5859675"/>
            <a:ext cx="1232062" cy="7667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0912-3099-404D-AD82-EE6EFF9027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1" y="5713854"/>
            <a:ext cx="981513" cy="942975"/>
          </a:xfrm>
          <a:prstGeom prst="rect">
            <a:avLst/>
          </a:prstGeom>
          <a:noFill/>
        </p:spPr>
      </p:pic>
      <p:sp>
        <p:nvSpPr>
          <p:cNvPr id="11" name="Rectangle 184">
            <a:extLst>
              <a:ext uri="{FF2B5EF4-FFF2-40B4-BE49-F238E27FC236}">
                <a16:creationId xmlns:a16="http://schemas.microsoft.com/office/drawing/2014/main" id="{EE2F329A-8BFF-413E-9ABD-E2D642A7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5814839"/>
            <a:ext cx="7992888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Department for Transport</a:t>
            </a:r>
          </a:p>
          <a:p>
            <a:pPr algn="ctr"/>
            <a:r>
              <a:rPr lang="en-GB" sz="2400" b="0" kern="0" dirty="0"/>
              <a:t>Street and road works reforms: follow up consultation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17D70-E8D7-4F06-B979-D55C93AF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939" y="3717032"/>
            <a:ext cx="1678873" cy="11804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3D60C-21DD-45AA-86CF-BCD7273A83A8}"/>
              </a:ext>
            </a:extLst>
          </p:cNvPr>
          <p:cNvSpPr txBox="1"/>
          <p:nvPr/>
        </p:nvSpPr>
        <p:spPr>
          <a:xfrm>
            <a:off x="7224464" y="5013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 tooltip="https://www.smartsurvey.co.uk/s/qv3ny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https://www.smartsurvey.co.uk/s/QV3NY8/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3B039-8E73-4462-8D45-32C63E4540BA}"/>
              </a:ext>
            </a:extLst>
          </p:cNvPr>
          <p:cNvSpPr txBox="1"/>
          <p:nvPr/>
        </p:nvSpPr>
        <p:spPr>
          <a:xfrm>
            <a:off x="7845602" y="411193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Respond by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E52FFF-C573-4545-ADE3-426DDDD73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5" y="53720"/>
            <a:ext cx="8778591" cy="38793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589D8E-E831-47E3-B6D8-501B989AF6AB}"/>
              </a:ext>
            </a:extLst>
          </p:cNvPr>
          <p:cNvSpPr txBox="1"/>
          <p:nvPr/>
        </p:nvSpPr>
        <p:spPr>
          <a:xfrm>
            <a:off x="9120336" y="201171"/>
            <a:ext cx="28224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Duration 28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Up to 10 streets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500m or closer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All within 1.5Km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No formal traffic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Plans 30 days in advance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Flexi permit 10 days in advance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Authority 7 days to respond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D7AFA-DFC6-4D0A-A82F-EF53DD560208}"/>
              </a:ext>
            </a:extLst>
          </p:cNvPr>
          <p:cNvSpPr txBox="1"/>
          <p:nvPr/>
        </p:nvSpPr>
        <p:spPr>
          <a:xfrm>
            <a:off x="623766" y="4465767"/>
            <a:ext cx="57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Flexi Permits amended proposal headlines</a:t>
            </a:r>
          </a:p>
        </p:txBody>
      </p:sp>
    </p:spTree>
    <p:extLst>
      <p:ext uri="{BB962C8B-B14F-4D97-AF65-F5344CB8AC3E}">
        <p14:creationId xmlns:p14="http://schemas.microsoft.com/office/powerpoint/2010/main" val="9252642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270912-3099-404D-AD82-EE6EFF9027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1" y="5713854"/>
            <a:ext cx="981513" cy="942975"/>
          </a:xfrm>
          <a:prstGeom prst="rect">
            <a:avLst/>
          </a:prstGeom>
          <a:noFill/>
        </p:spPr>
      </p:pic>
      <p:sp>
        <p:nvSpPr>
          <p:cNvPr id="11" name="Rectangle 184">
            <a:extLst>
              <a:ext uri="{FF2B5EF4-FFF2-40B4-BE49-F238E27FC236}">
                <a16:creationId xmlns:a16="http://schemas.microsoft.com/office/drawing/2014/main" id="{EE2F329A-8BFF-413E-9ABD-E2D642A7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5814839"/>
            <a:ext cx="7992888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Department for Transport</a:t>
            </a:r>
          </a:p>
          <a:p>
            <a:pPr algn="ctr"/>
            <a:r>
              <a:rPr lang="en-GB" sz="2400" b="0" kern="0" dirty="0"/>
              <a:t>Street and road works reforms: follow up consultation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17D70-E8D7-4F06-B979-D55C93AF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586" y="4042159"/>
            <a:ext cx="1382316" cy="971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83D60C-21DD-45AA-86CF-BCD7273A83A8}"/>
              </a:ext>
            </a:extLst>
          </p:cNvPr>
          <p:cNvSpPr txBox="1"/>
          <p:nvPr/>
        </p:nvSpPr>
        <p:spPr>
          <a:xfrm>
            <a:off x="7215939" y="51239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 tooltip="https://www.smartsurvey.co.uk/s/qv3ny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https://www.smartsurvey.co.uk/s/QV3NY8/</a:t>
            </a:r>
            <a:endParaRPr lang="en-GB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3B039-8E73-4462-8D45-32C63E4540BA}"/>
              </a:ext>
            </a:extLst>
          </p:cNvPr>
          <p:cNvSpPr txBox="1"/>
          <p:nvPr/>
        </p:nvSpPr>
        <p:spPr>
          <a:xfrm>
            <a:off x="8010587" y="4279109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Respond by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89D8E-E831-47E3-B6D8-501B989AF6AB}"/>
              </a:ext>
            </a:extLst>
          </p:cNvPr>
          <p:cNvSpPr txBox="1"/>
          <p:nvPr/>
        </p:nvSpPr>
        <p:spPr>
          <a:xfrm>
            <a:off x="6632158" y="2010834"/>
            <a:ext cx="5334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Inspection units based on works duration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3 options to choose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Performance based inspection sample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Minimum 20% sample (good performers)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Increments up or down on past 1/4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5% minimum at either Cat A, B, or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FD7AFA-DFC6-4D0A-A82F-EF53DD560208}"/>
              </a:ext>
            </a:extLst>
          </p:cNvPr>
          <p:cNvSpPr txBox="1"/>
          <p:nvPr/>
        </p:nvSpPr>
        <p:spPr>
          <a:xfrm>
            <a:off x="623766" y="4617927"/>
            <a:ext cx="57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Inspections amended proposal headlines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C9EF8-4BA5-4E33-B101-DFB5337C5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16" y="201171"/>
            <a:ext cx="5668166" cy="145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10682-21AD-41F7-9F8A-D845DEBD8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85" y="1633283"/>
            <a:ext cx="5715798" cy="1428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F88FB-3378-4C8E-9809-A1C3E4988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43" y="3076531"/>
            <a:ext cx="5658640" cy="143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E278E-08AB-4D77-8AC0-C8648FC5E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072" y="58951"/>
            <a:ext cx="5334744" cy="1905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1C1EE2-D336-4D45-96F7-C45A102898A3}"/>
              </a:ext>
            </a:extLst>
          </p:cNvPr>
          <p:cNvSpPr txBox="1"/>
          <p:nvPr/>
        </p:nvSpPr>
        <p:spPr>
          <a:xfrm>
            <a:off x="5311952" y="820004"/>
            <a:ext cx="1072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Option A Scottish Model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6BA84A-066A-4097-A334-C9994A127E25}"/>
              </a:ext>
            </a:extLst>
          </p:cNvPr>
          <p:cNvSpPr txBox="1"/>
          <p:nvPr/>
        </p:nvSpPr>
        <p:spPr>
          <a:xfrm>
            <a:off x="5311953" y="2576312"/>
            <a:ext cx="107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Option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FD715E-1F2C-4497-8D21-CC186EDDD3B4}"/>
              </a:ext>
            </a:extLst>
          </p:cNvPr>
          <p:cNvSpPr txBox="1"/>
          <p:nvPr/>
        </p:nvSpPr>
        <p:spPr>
          <a:xfrm>
            <a:off x="5389203" y="3964425"/>
            <a:ext cx="107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Option C</a:t>
            </a:r>
          </a:p>
        </p:txBody>
      </p:sp>
    </p:spTree>
    <p:extLst>
      <p:ext uri="{BB962C8B-B14F-4D97-AF65-F5344CB8AC3E}">
        <p14:creationId xmlns:p14="http://schemas.microsoft.com/office/powerpoint/2010/main" val="31877748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750" y="4005064"/>
            <a:ext cx="8568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	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	</a:t>
            </a:r>
            <a:endParaRPr lang="en-GB" sz="1800" b="0" dirty="0">
              <a:solidFill>
                <a:srgbClr val="0070C0"/>
              </a:solidFill>
            </a:endParaRPr>
          </a:p>
        </p:txBody>
      </p:sp>
      <p:sp>
        <p:nvSpPr>
          <p:cNvPr id="6" name="Rectangle 184"/>
          <p:cNvSpPr txBox="1">
            <a:spLocks noChangeArrowheads="1"/>
          </p:cNvSpPr>
          <p:nvPr/>
        </p:nvSpPr>
        <p:spPr bwMode="auto">
          <a:xfrm>
            <a:off x="3719736" y="5865558"/>
            <a:ext cx="4752355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Change and new guidance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55D9E-1912-4AB1-8CAE-AF2AAC5C76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767471"/>
            <a:ext cx="981513" cy="94297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21BBAF-47F7-4CF4-9482-13A85F13B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8" y="214312"/>
            <a:ext cx="3483720" cy="3650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EFDFD-3E8E-478B-96E4-110BE906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3564">
            <a:off x="5140460" y="228369"/>
            <a:ext cx="4301838" cy="34683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A2AB6-A10C-4BAB-9E75-94E667FDD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3708">
            <a:off x="2080910" y="2446627"/>
            <a:ext cx="4135030" cy="2645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5DC19-7E6D-473E-A39A-00A712508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7569" y="2195942"/>
            <a:ext cx="3096344" cy="33379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474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4">
            <a:extLst>
              <a:ext uri="{FF2B5EF4-FFF2-40B4-BE49-F238E27FC236}">
                <a16:creationId xmlns:a16="http://schemas.microsoft.com/office/drawing/2014/main" id="{D8158AD4-0554-457E-BDC5-FB017F17F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736" y="5865558"/>
            <a:ext cx="4752355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Operational guidance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74716-B6D9-416D-9206-BDF5A506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54242"/>
            <a:ext cx="3886742" cy="5410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C5E1E-70F8-4A84-B8C2-22878E09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0450">
            <a:off x="3966060" y="1249844"/>
            <a:ext cx="4259705" cy="32197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73727-7888-44A9-AF50-B0A77445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73389"/>
            <a:ext cx="3715268" cy="54681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FE954-13C1-4FCE-A8E5-79CD0A9C193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760783"/>
            <a:ext cx="981513" cy="94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7793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4">
            <a:extLst>
              <a:ext uri="{FF2B5EF4-FFF2-40B4-BE49-F238E27FC236}">
                <a16:creationId xmlns:a16="http://schemas.microsoft.com/office/drawing/2014/main" id="{46B4C1BF-16A9-4C72-A312-C746F397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764" y="5814839"/>
            <a:ext cx="5904483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New guidance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74354-169A-4DAC-92B9-8D085B744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9" y="34636"/>
            <a:ext cx="3744416" cy="5519785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C640E-5B45-4855-96A6-475848F3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204961"/>
            <a:ext cx="4024012" cy="5389960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674241-1E96-40C0-AEA0-26956CD9B2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5762451"/>
            <a:ext cx="981513" cy="94297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A14C8B-78EF-4218-B29A-3D885A1C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2301" y="5762451"/>
            <a:ext cx="1431030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6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4"/>
          <p:cNvSpPr txBox="1">
            <a:spLocks noChangeArrowheads="1"/>
          </p:cNvSpPr>
          <p:nvPr/>
        </p:nvSpPr>
        <p:spPr bwMode="auto">
          <a:xfrm>
            <a:off x="3971938" y="5828838"/>
            <a:ext cx="4248125" cy="838200"/>
          </a:xfrm>
          <a:prstGeom prst="rect">
            <a:avLst/>
          </a:prstGeom>
          <a:solidFill>
            <a:srgbClr val="EAEAEA">
              <a:alpha val="6784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479D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Communication is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83DA2-CC83-4087-B2A6-F013460B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20135" y="214312"/>
            <a:ext cx="3110240" cy="183179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8ED888-F779-4758-AFA0-13D21F240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237893"/>
            <a:ext cx="6122640" cy="525658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Communication Channels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000" dirty="0"/>
              <a:t>HAUC App    https://app.hauc-uk.org.uk/</a:t>
            </a:r>
          </a:p>
          <a:p>
            <a:endParaRPr lang="en-GB" sz="2000" dirty="0"/>
          </a:p>
          <a:p>
            <a:r>
              <a:rPr lang="en-GB" sz="2000" dirty="0"/>
              <a:t>HAUC UK Website  https://www.hauc-uk.org.uk/</a:t>
            </a:r>
          </a:p>
          <a:p>
            <a:endParaRPr lang="en-GB" sz="2000" dirty="0"/>
          </a:p>
          <a:p>
            <a:r>
              <a:rPr lang="en-GB" sz="2000" dirty="0"/>
              <a:t>HAUC England Bulletins</a:t>
            </a:r>
          </a:p>
          <a:p>
            <a:endParaRPr lang="en-GB" sz="2000" dirty="0"/>
          </a:p>
          <a:p>
            <a:r>
              <a:rPr lang="en-GB" sz="2000" dirty="0"/>
              <a:t>Street manager newsletters</a:t>
            </a:r>
          </a:p>
          <a:p>
            <a:endParaRPr lang="en-GB" sz="2000" dirty="0"/>
          </a:p>
          <a:p>
            <a:r>
              <a:rPr lang="en-GB" sz="2000" dirty="0"/>
              <a:t>National and regional HAUC’s</a:t>
            </a:r>
          </a:p>
          <a:p>
            <a:endParaRPr lang="en-GB" sz="2000" dirty="0"/>
          </a:p>
          <a:p>
            <a:r>
              <a:rPr lang="en-GB" sz="2000" dirty="0"/>
              <a:t>HAUC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93EC25-8B0E-4518-A98C-D964AA45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00" y="2186599"/>
            <a:ext cx="2354932" cy="3330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7CD162-5588-4500-8A0F-59DEE869E7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724063"/>
            <a:ext cx="981513" cy="9429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2A9470-C8AD-4899-A9B1-A807C58B8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2301" y="5762451"/>
            <a:ext cx="1431030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96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29264</TotalTime>
  <Words>219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Default Design</vt:lpstr>
      <vt:lpstr>Custom Design</vt:lpstr>
      <vt:lpstr>Streetworks what’s new?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Kent County Council</dc:creator>
  <cp:lastModifiedBy>David Latham - GT TRA</cp:lastModifiedBy>
  <cp:revision>1751</cp:revision>
  <cp:lastPrinted>2013-12-13T16:10:05Z</cp:lastPrinted>
  <dcterms:created xsi:type="dcterms:W3CDTF">2005-06-27T08:18:09Z</dcterms:created>
  <dcterms:modified xsi:type="dcterms:W3CDTF">2022-02-22T13:59:07Z</dcterms:modified>
</cp:coreProperties>
</file>