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5" r:id="rId2"/>
    <p:sldId id="414" r:id="rId3"/>
    <p:sldId id="417" r:id="rId4"/>
    <p:sldId id="256" r:id="rId5"/>
    <p:sldId id="41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0142-C29E-43C4-94FA-EC1F93908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9D86D-6856-4BAC-BB97-390ED4825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0D7A3-7C4B-4639-BA3F-7B3AD1A6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3A1E-B3F6-4235-9931-F1CC713BF13B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088E-2305-48A9-9D58-7E7B1593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02A69-7AD6-44D7-A9A7-76401697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87BC-AFF2-4438-8DCE-7D2156642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54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B72F9-1E7C-4876-8986-FCDF6C4E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03424-3694-447A-8914-061B61F17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50CAF-AB82-446E-8B2A-79FC9A7E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3A1E-B3F6-4235-9931-F1CC713BF13B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322F0-4A9F-4C71-A4DA-2EE5AFD1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06B1-F2AD-4090-9237-35B552D6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87BC-AFF2-4438-8DCE-7D2156642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2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84BA0-738A-40A5-BB89-2BAE7AC538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E035D-5245-4C62-98E6-C66AC181C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D055D-3857-4264-914A-90BC3CAA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3A1E-B3F6-4235-9931-F1CC713BF13B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8E4A3-EAB6-4C4C-9AAA-DE1DB080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4D8F2-AA74-4C1F-96C3-4E7DCE79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87BC-AFF2-4438-8DCE-7D2156642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C587-ED18-4D33-931E-1F6868C3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1F431-D5D0-4C2B-AD59-40D52D0D4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F7C3B-E9E0-4D62-9AE1-895B5A4D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3A1E-B3F6-4235-9931-F1CC713BF13B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71EFE-06F7-4D01-9257-F39BE209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23624-99BC-4320-AD15-1DD657E9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87BC-AFF2-4438-8DCE-7D2156642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4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AA02-BEDC-4D4C-B76C-686B6745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3CFD3-F6E7-4EF9-8381-272DC22B0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434C7-E589-4279-A340-616424EB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3A1E-B3F6-4235-9931-F1CC713BF13B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93149-CACA-4291-B8B3-B97F83D2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28CA4-3FAA-4C5A-8D5B-C4FB7924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87BC-AFF2-4438-8DCE-7D2156642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8FF1-1A22-4A00-900F-CE2CF9A8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A05A5-1804-4765-A7F5-B6CF32067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7FE08-9DEA-4145-9BA7-D37FDF347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60C7D-4D28-469E-B324-243E9EA2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3A1E-B3F6-4235-9931-F1CC713BF13B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78809-179B-4C53-9AAC-EEA2152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CCD2F-A180-4954-8454-3B2D9B8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87BC-AFF2-4438-8DCE-7D2156642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63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01C6-90FA-4E75-A9D1-FF87BC60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69C0D-5E2E-458C-8ABD-9C2B19D66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94225-B89B-4114-8BF4-DF5BCC072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A49C6-DB5D-404C-BCD1-423A850B5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31D19-ECF8-43E0-A186-D23D12640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BB4802-7E61-401A-AEC2-4C1EFE4F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3A1E-B3F6-4235-9931-F1CC713BF13B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7A796-385C-4D26-92A9-755B4F95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B1638-13D5-4AFA-8EC5-BAF0B107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87BC-AFF2-4438-8DCE-7D2156642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4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455EF-509E-4FEA-8BF5-96E743D4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76855-A2BC-4804-A434-B32251E2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3A1E-B3F6-4235-9931-F1CC713BF13B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B930E-FBC0-4C1C-9D6F-2E3BBAF1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3F36-89D6-4770-BEC0-C774E603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87BC-AFF2-4438-8DCE-7D2156642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09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820BA-1798-4C31-B80D-F3EF0850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3A1E-B3F6-4235-9931-F1CC713BF13B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89FD22-B77D-4467-B808-2A8F8E82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8D98F-9766-4283-8352-A64D6D21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87BC-AFF2-4438-8DCE-7D2156642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11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0923-84E7-42C9-8012-14134D78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47FDA-C6A4-4E79-BEF9-32E7FB6DF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3802B-F0C2-4328-9D40-D7BCA4F3B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6A315-3F57-4950-8E2D-6C49AB8B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3A1E-B3F6-4235-9931-F1CC713BF13B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56FA9-FDF6-47B0-B80A-DB350C6E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BDB84-27D4-4E48-8EB7-80F5C3CF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87BC-AFF2-4438-8DCE-7D2156642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6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89CD-BCFD-4CBD-97C2-10EB5BF9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0F1CDD-DAB7-480F-AE25-EFB844911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93D67-F8BA-42DE-955B-E9BE7BE34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3219C-0BAD-4216-A90F-8837B5AE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3A1E-B3F6-4235-9931-F1CC713BF13B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814B8-8095-4B32-9778-7186ECEC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68F51-EF27-44A9-B346-3235561B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87BC-AFF2-4438-8DCE-7D2156642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94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789F5-CC83-42A2-BA65-B4E0F0DF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EDF66-38F1-463A-9836-87706A028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83985-B8A5-408A-9F92-1851A287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3A1E-B3F6-4235-9931-F1CC713BF13B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89A6D-3916-4139-89E2-7DA45B6D9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55D7E-94A8-488B-90FA-C75DEF19B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87BC-AFF2-4438-8DCE-7D2156642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68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60B886-B529-471A-AA1C-1C6FE049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91" y="358447"/>
            <a:ext cx="1734412" cy="3468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973EB-38F8-4932-92E1-CB4607F3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5A892-B061-4288-90FD-385484C050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8BD9F-010E-49E3-BA2E-7754E3153AD4}"/>
              </a:ext>
            </a:extLst>
          </p:cNvPr>
          <p:cNvCxnSpPr/>
          <p:nvPr/>
        </p:nvCxnSpPr>
        <p:spPr>
          <a:xfrm>
            <a:off x="485030" y="842838"/>
            <a:ext cx="1119357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27C04E9-83E2-457B-B67F-6D8E6428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INCA New Telegraph Poles</a:t>
            </a:r>
          </a:p>
          <a:p>
            <a:pPr marL="0" indent="0" algn="ctr">
              <a:buNone/>
            </a:pPr>
            <a:r>
              <a:rPr lang="en-GB" sz="6000" dirty="0"/>
              <a:t>Matt Smith Full Fibre Ltd</a:t>
            </a:r>
          </a:p>
        </p:txBody>
      </p:sp>
    </p:spTree>
    <p:extLst>
      <p:ext uri="{BB962C8B-B14F-4D97-AF65-F5344CB8AC3E}">
        <p14:creationId xmlns:p14="http://schemas.microsoft.com/office/powerpoint/2010/main" val="196571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60B886-B529-471A-AA1C-1C6FE049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91" y="358447"/>
            <a:ext cx="1734412" cy="3468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973EB-38F8-4932-92E1-CB4607F3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5A892-B061-4288-90FD-385484C050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8BD9F-010E-49E3-BA2E-7754E3153AD4}"/>
              </a:ext>
            </a:extLst>
          </p:cNvPr>
          <p:cNvCxnSpPr/>
          <p:nvPr/>
        </p:nvCxnSpPr>
        <p:spPr>
          <a:xfrm>
            <a:off x="485030" y="842838"/>
            <a:ext cx="1119357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27C04E9-83E2-457B-B67F-6D8E6428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348"/>
            <a:ext cx="10515600" cy="5196615"/>
          </a:xfrm>
        </p:spPr>
        <p:txBody>
          <a:bodyPr>
            <a:normAutofit/>
          </a:bodyPr>
          <a:lstStyle/>
          <a:p>
            <a:r>
              <a:rPr lang="en-GB" dirty="0"/>
              <a:t>Overhead fibre dramatically reduces the disruption and damage </a:t>
            </a:r>
          </a:p>
          <a:p>
            <a:r>
              <a:rPr lang="en-GB" dirty="0"/>
              <a:t>Its relatively quick to deploy and much more cost effective</a:t>
            </a:r>
          </a:p>
          <a:p>
            <a:endParaRPr lang="en-GB" dirty="0"/>
          </a:p>
          <a:p>
            <a:r>
              <a:rPr lang="en-GB" dirty="0"/>
              <a:t>Roughly half of UK homes are currently fed from existing poles</a:t>
            </a:r>
          </a:p>
          <a:p>
            <a:r>
              <a:rPr lang="en-GB" dirty="0"/>
              <a:t>All new estates are UG ducted as are most town centres</a:t>
            </a:r>
          </a:p>
          <a:p>
            <a:endParaRPr lang="en-GB" dirty="0"/>
          </a:p>
          <a:p>
            <a:r>
              <a:rPr lang="en-GB" dirty="0"/>
              <a:t>Major issue on 1970’s/80’s suburban estates</a:t>
            </a:r>
          </a:p>
          <a:p>
            <a:r>
              <a:rPr lang="en-GB" dirty="0"/>
              <a:t>Not a feasible option to retro duct on a wholesale basis</a:t>
            </a:r>
          </a:p>
          <a:p>
            <a:r>
              <a:rPr lang="en-GB" dirty="0"/>
              <a:t>The Electronic Communications Code provides the legal framework to install new poles as permitted development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77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60B886-B529-471A-AA1C-1C6FE049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91" y="358447"/>
            <a:ext cx="1734412" cy="3468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973EB-38F8-4932-92E1-CB4607F3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5A892-B061-4288-90FD-385484C050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8BD9F-010E-49E3-BA2E-7754E3153AD4}"/>
              </a:ext>
            </a:extLst>
          </p:cNvPr>
          <p:cNvCxnSpPr/>
          <p:nvPr/>
        </p:nvCxnSpPr>
        <p:spPr>
          <a:xfrm>
            <a:off x="485030" y="842838"/>
            <a:ext cx="1119357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27C04E9-83E2-457B-B67F-6D8E6428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348"/>
            <a:ext cx="10515600" cy="5196615"/>
          </a:xfrm>
        </p:spPr>
        <p:txBody>
          <a:bodyPr>
            <a:normAutofit/>
          </a:bodyPr>
          <a:lstStyle/>
          <a:p>
            <a:r>
              <a:rPr lang="en-GB" sz="3200" dirty="0"/>
              <a:t>Most providers polling not digging in direct bury areas (with a couple of exceptions)</a:t>
            </a:r>
          </a:p>
          <a:p>
            <a:pPr lvl="1"/>
            <a:r>
              <a:rPr lang="en-GB" sz="2800" dirty="0"/>
              <a:t>Openreach</a:t>
            </a:r>
          </a:p>
          <a:p>
            <a:pPr lvl="1"/>
            <a:r>
              <a:rPr lang="en-GB" sz="2800" dirty="0"/>
              <a:t>City Fibre</a:t>
            </a:r>
          </a:p>
          <a:p>
            <a:pPr lvl="1"/>
            <a:r>
              <a:rPr lang="en-GB" sz="2800" dirty="0" err="1"/>
              <a:t>Netomnia</a:t>
            </a:r>
            <a:endParaRPr lang="en-GB" sz="2800" dirty="0"/>
          </a:p>
          <a:p>
            <a:pPr lvl="1"/>
            <a:r>
              <a:rPr lang="en-GB" sz="2800" dirty="0"/>
              <a:t>Gigaclear – in Urban</a:t>
            </a:r>
          </a:p>
          <a:p>
            <a:pPr lvl="1"/>
            <a:r>
              <a:rPr lang="en-GB" sz="2800" dirty="0"/>
              <a:t>And the rest of us</a:t>
            </a:r>
          </a:p>
          <a:p>
            <a:r>
              <a:rPr lang="en-GB" sz="3200" dirty="0"/>
              <a:t>But they are not popular and mistakes are being made</a:t>
            </a:r>
          </a:p>
        </p:txBody>
      </p:sp>
    </p:spTree>
    <p:extLst>
      <p:ext uri="{BB962C8B-B14F-4D97-AF65-F5344CB8AC3E}">
        <p14:creationId xmlns:p14="http://schemas.microsoft.com/office/powerpoint/2010/main" val="394626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9497ED-4DB5-467E-91C5-AF92EB52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1" y="5364747"/>
            <a:ext cx="1778458" cy="1379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E2279-73BE-49E5-97A5-BE7951866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41" y="161365"/>
            <a:ext cx="2840778" cy="2108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496EC-6555-4F44-994A-A197F7AFA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362" y="4531726"/>
            <a:ext cx="2703731" cy="21112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26D10D-90B8-4838-9A48-31284A36E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987" y="116546"/>
            <a:ext cx="2995004" cy="2198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E393FD-83DA-4E72-9BF0-C9BA66B07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902" y="116546"/>
            <a:ext cx="2379292" cy="4180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803BF1-C1CA-497B-9C06-0736FD560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3068" y="4451884"/>
            <a:ext cx="2348125" cy="2310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6F0C15-748D-4E6D-A40A-335F8AC45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3184" y="2394525"/>
            <a:ext cx="3332865" cy="20573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F78B64-F139-48C1-BB17-CA6D481F8D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007" y="2410814"/>
            <a:ext cx="2874366" cy="28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8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60B886-B529-471A-AA1C-1C6FE049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91" y="358447"/>
            <a:ext cx="1734412" cy="3468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973EB-38F8-4932-92E1-CB4607F3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5A892-B061-4288-90FD-385484C050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8BD9F-010E-49E3-BA2E-7754E3153AD4}"/>
              </a:ext>
            </a:extLst>
          </p:cNvPr>
          <p:cNvCxnSpPr/>
          <p:nvPr/>
        </p:nvCxnSpPr>
        <p:spPr>
          <a:xfrm>
            <a:off x="485030" y="842838"/>
            <a:ext cx="1119357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27C04E9-83E2-457B-B67F-6D8E6428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348"/>
            <a:ext cx="10515600" cy="5196615"/>
          </a:xfrm>
        </p:spPr>
        <p:txBody>
          <a:bodyPr>
            <a:normAutofit/>
          </a:bodyPr>
          <a:lstStyle/>
          <a:p>
            <a:r>
              <a:rPr lang="en-GB" dirty="0"/>
              <a:t>View is this is archaic but poles will be a fundamental part of the UK connectivity network for decades to come</a:t>
            </a:r>
          </a:p>
          <a:p>
            <a:r>
              <a:rPr lang="en-GB" dirty="0"/>
              <a:t>Planning and surveying issues</a:t>
            </a:r>
          </a:p>
          <a:p>
            <a:r>
              <a:rPr lang="en-GB" dirty="0"/>
              <a:t>Noticing issues</a:t>
            </a:r>
          </a:p>
          <a:p>
            <a:pPr lvl="1"/>
            <a:r>
              <a:rPr lang="en-GB" dirty="0"/>
              <a:t>Different approaches Openreach after the fact, others more consultative</a:t>
            </a:r>
          </a:p>
          <a:p>
            <a:r>
              <a:rPr lang="en-GB" dirty="0"/>
              <a:t>Complaints and </a:t>
            </a:r>
            <a:r>
              <a:rPr lang="en-GB"/>
              <a:t>political issues</a:t>
            </a:r>
            <a:endParaRPr lang="en-GB" dirty="0"/>
          </a:p>
          <a:p>
            <a:r>
              <a:rPr lang="en-GB" dirty="0"/>
              <a:t>This is the really difficult stuff but everyone’s programmes will ramp up very soon</a:t>
            </a:r>
          </a:p>
        </p:txBody>
      </p:sp>
    </p:spTree>
    <p:extLst>
      <p:ext uri="{BB962C8B-B14F-4D97-AF65-F5344CB8AC3E}">
        <p14:creationId xmlns:p14="http://schemas.microsoft.com/office/powerpoint/2010/main" val="3776480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181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INCA Poles</dc:title>
  <dc:creator>Matt Smith</dc:creator>
  <cp:lastModifiedBy>Matt Smith</cp:lastModifiedBy>
  <cp:revision>2</cp:revision>
  <dcterms:created xsi:type="dcterms:W3CDTF">2022-02-21T11:48:56Z</dcterms:created>
  <dcterms:modified xsi:type="dcterms:W3CDTF">2022-02-23T15:36:46Z</dcterms:modified>
</cp:coreProperties>
</file>