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6" r:id="rId6"/>
    <p:sldId id="258" r:id="rId7"/>
    <p:sldId id="362" r:id="rId8"/>
    <p:sldId id="351" r:id="rId9"/>
    <p:sldId id="353" r:id="rId10"/>
    <p:sldId id="354" r:id="rId11"/>
    <p:sldId id="355" r:id="rId12"/>
    <p:sldId id="356" r:id="rId13"/>
    <p:sldId id="357" r:id="rId14"/>
    <p:sldId id="358" r:id="rId15"/>
    <p:sldId id="360" r:id="rId16"/>
    <p:sldId id="359" r:id="rId17"/>
    <p:sldId id="361" r:id="rId18"/>
    <p:sldId id="261" r:id="rId19"/>
    <p:sldId id="262" r:id="rId20"/>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ap, Luke" initials="HL" lastIdx="7" clrIdx="0">
    <p:extLst>
      <p:ext uri="{19B8F6BF-5375-455C-9EA6-DF929625EA0E}">
        <p15:presenceInfo xmlns:p15="http://schemas.microsoft.com/office/powerpoint/2012/main" userId="S::Luke.Harrap@atkinsglobal.com::fb242330-0b89-40db-9d7c-5f03808a95a1" providerId="AD"/>
      </p:ext>
    </p:extLst>
  </p:cmAuthor>
  <p:cmAuthor id="2" name="Stephen Thorp" initials="ST" lastIdx="7" clrIdx="1">
    <p:extLst>
      <p:ext uri="{19B8F6BF-5375-455C-9EA6-DF929625EA0E}">
        <p15:presenceInfo xmlns:p15="http://schemas.microsoft.com/office/powerpoint/2012/main" userId="S::stephen.thorp@cabinetoffice.gov.uk::d55a9627-8913-4e40-ab7d-2b55aaeb24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4B4"/>
    <a:srgbClr val="D79794"/>
    <a:srgbClr val="C39CBC"/>
    <a:srgbClr val="72CAC7"/>
    <a:srgbClr val="61ABBB"/>
    <a:srgbClr val="00A2DB"/>
    <a:srgbClr val="214E8B"/>
    <a:srgbClr val="5C7DC7"/>
    <a:srgbClr val="4D529D"/>
    <a:srgbClr val="1E3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7058" autoAdjust="0"/>
  </p:normalViewPr>
  <p:slideViewPr>
    <p:cSldViewPr snapToGrid="0">
      <p:cViewPr varScale="1">
        <p:scale>
          <a:sx n="51" d="100"/>
          <a:sy n="51" d="100"/>
        </p:scale>
        <p:origin x="11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2-16T16:11:36.196" idx="6">
    <p:pos x="4116" y="1948"/>
    <p:text>Can we make this 'SECURITY' the same size as the previous two slides</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15:47:54.951" idx="6">
    <p:pos x="4890" y="1240"/>
    <p:text>3 Questions will be:
1. Does your organisation have underground assets in England, Wales or Northern Ireland?
2.What features are/would you be most excited about seeing?
3. Any areas, themes or features you'd want to further explore/know more about?</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DDC471E2-6B54-442E-B166-2BBD365FA2CD}" type="datetimeFigureOut">
              <a:rPr lang="en-GB" smtClean="0"/>
              <a:t>21/02/2022</a:t>
            </a:fld>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AF89ACB5-005E-47AE-9878-5A09086F9BFF}" type="slidenum">
              <a:rPr lang="en-GB" smtClean="0"/>
              <a:t>‹#›</a:t>
            </a:fld>
            <a:endParaRPr lang="en-GB"/>
          </a:p>
        </p:txBody>
      </p:sp>
    </p:spTree>
    <p:extLst>
      <p:ext uri="{BB962C8B-B14F-4D97-AF65-F5344CB8AC3E}">
        <p14:creationId xmlns:p14="http://schemas.microsoft.com/office/powerpoint/2010/main" val="108279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44cb009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44cb009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89ACB5-005E-47AE-9878-5A09086F9BFF}" type="slidenum">
              <a:rPr lang="en-GB" smtClean="0"/>
              <a:t>3</a:t>
            </a:fld>
            <a:endParaRPr lang="en-GB"/>
          </a:p>
        </p:txBody>
      </p:sp>
    </p:spTree>
    <p:extLst>
      <p:ext uri="{BB962C8B-B14F-4D97-AF65-F5344CB8AC3E}">
        <p14:creationId xmlns:p14="http://schemas.microsoft.com/office/powerpoint/2010/main" val="43242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e7c7403272_0_1863:notes"/>
          <p:cNvSpPr>
            <a:spLocks noGrp="1" noRot="1" noChangeAspect="1"/>
          </p:cNvSpPr>
          <p:nvPr>
            <p:ph type="sldImg" idx="2"/>
          </p:nvPr>
        </p:nvSpPr>
        <p:spPr>
          <a:xfrm>
            <a:off x="139700" y="766763"/>
            <a:ext cx="6823075"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e7c7403272_0_1863:notes"/>
          <p:cNvSpPr txBox="1">
            <a:spLocks noGrp="1"/>
          </p:cNvSpPr>
          <p:nvPr>
            <p:ph type="body" idx="1"/>
          </p:nvPr>
        </p:nvSpPr>
        <p:spPr>
          <a:xfrm>
            <a:off x="710248" y="4860687"/>
            <a:ext cx="5681980" cy="4604861"/>
          </a:xfrm>
          <a:prstGeom prst="rect">
            <a:avLst/>
          </a:prstGeom>
        </p:spPr>
        <p:txBody>
          <a:bodyPr spcFirstLastPara="1" wrap="square" lIns="99041" tIns="99041" rIns="99041" bIns="99041" anchor="t" anchorCtr="0">
            <a:no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89ACB5-005E-47AE-9878-5A09086F9BFF}" type="slidenum">
              <a:rPr lang="en-GB" smtClean="0"/>
              <a:t>11</a:t>
            </a:fld>
            <a:endParaRPr lang="en-GB"/>
          </a:p>
        </p:txBody>
      </p:sp>
    </p:spTree>
    <p:extLst>
      <p:ext uri="{BB962C8B-B14F-4D97-AF65-F5344CB8AC3E}">
        <p14:creationId xmlns:p14="http://schemas.microsoft.com/office/powerpoint/2010/main" val="269915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Segoe UI" panose="020B0502040204020203" pitchFamily="34" charset="0"/>
              </a:rPr>
              <a:t>Questions will be:</a:t>
            </a:r>
            <a:endParaRPr lang="en-US" sz="1900" dirty="0">
              <a:latin typeface="Arial" panose="020B0604020202020204" pitchFamily="34" charset="0"/>
            </a:endParaRPr>
          </a:p>
          <a:p>
            <a:r>
              <a:rPr lang="en-US" sz="1900" dirty="0">
                <a:latin typeface="Segoe UI" panose="020B0502040204020203" pitchFamily="34" charset="0"/>
              </a:rPr>
              <a:t>1. Does your organisation have underground assets in England, Wales or Northern Ireland?</a:t>
            </a:r>
            <a:endParaRPr lang="en-US" sz="1900" dirty="0">
              <a:latin typeface="Arial" panose="020B0604020202020204" pitchFamily="34" charset="0"/>
            </a:endParaRPr>
          </a:p>
          <a:p>
            <a:r>
              <a:rPr lang="en-US" sz="1900" dirty="0">
                <a:latin typeface="Segoe UI" panose="020B0502040204020203" pitchFamily="34" charset="0"/>
              </a:rPr>
              <a:t>2.What features are/would you be most excited about seeing?</a:t>
            </a:r>
            <a:endParaRPr lang="en-US" sz="1900" dirty="0">
              <a:latin typeface="Arial" panose="020B0604020202020204" pitchFamily="34" charset="0"/>
            </a:endParaRPr>
          </a:p>
          <a:p>
            <a:r>
              <a:rPr lang="en-US" sz="1900" dirty="0">
                <a:latin typeface="Segoe UI" panose="020B0502040204020203" pitchFamily="34" charset="0"/>
              </a:rPr>
              <a:t>3. Any areas, themes or features you'd want to further explore/know more about?</a:t>
            </a:r>
            <a:endParaRPr lang="en-US" sz="1900"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F89ACB5-005E-47AE-9878-5A09086F9BFF}" type="slidenum">
              <a:rPr lang="en-GB" smtClean="0"/>
              <a:t>14</a:t>
            </a:fld>
            <a:endParaRPr lang="en-GB"/>
          </a:p>
        </p:txBody>
      </p:sp>
    </p:spTree>
    <p:extLst>
      <p:ext uri="{BB962C8B-B14F-4D97-AF65-F5344CB8AC3E}">
        <p14:creationId xmlns:p14="http://schemas.microsoft.com/office/powerpoint/2010/main" val="368469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4412-854D-44E9-BE51-7479FF2C88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E5CCE7-CD9A-458F-B49A-6EB0556446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3F0571-7363-4284-BDD7-489EC9ED2850}"/>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490585E8-DA7C-44DB-B13A-03242B35C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CB5992-D9C5-466C-BA4D-219A0C9CAEE9}"/>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159610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2F02-21A9-422A-90F8-CC9FDB4450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AAEB5C-2875-40C9-9B92-DC33D86E1C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8C4619-A4C8-4A39-9821-59CA1731752B}"/>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1D451554-552A-4FBB-93A8-66F7E923A5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9C1B9E-43EB-48ED-9136-467D99C9DC93}"/>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344661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3ED1E-FFF3-4E5D-8D37-9D0BBCBC0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3810D9-C919-4584-B4BA-3D7460A496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CFF20-233B-49B7-9C63-B2CFC4CC34B4}"/>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40EF7650-772E-4D5B-8CF4-CF18BB737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E35A9-2D75-4969-87C6-0125855606B3}"/>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248682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Slide" type="title">
  <p:cSld name="Cover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6400" y="595200"/>
            <a:ext cx="8448000" cy="3182400"/>
          </a:xfrm>
          <a:prstGeom prst="rect">
            <a:avLst/>
          </a:prstGeom>
        </p:spPr>
        <p:txBody>
          <a:bodyPr spcFirstLastPara="1" wrap="square" lIns="0" tIns="0" rIns="0" bIns="0" anchor="b" anchorCtr="0">
            <a:normAutofit/>
          </a:bodyPr>
          <a:lstStyle>
            <a:lvl1pPr lvl="0">
              <a:spcBef>
                <a:spcPts val="0"/>
              </a:spcBef>
              <a:spcAft>
                <a:spcPts val="0"/>
              </a:spcAft>
              <a:buClr>
                <a:srgbClr val="FFFFFF"/>
              </a:buClr>
              <a:buSzPts val="5600"/>
              <a:buFont typeface="Helvetica Neue"/>
              <a:buNone/>
              <a:defRPr sz="7466" b="1">
                <a:solidFill>
                  <a:srgbClr val="FFFFFF"/>
                </a:solidFill>
                <a:latin typeface="Helvetica Neue"/>
                <a:ea typeface="Helvetica Neue"/>
                <a:cs typeface="Helvetica Neue"/>
                <a:sym typeface="Helvetica Neu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686400" y="4075200"/>
            <a:ext cx="5409600" cy="2096800"/>
          </a:xfrm>
          <a:prstGeom prst="rect">
            <a:avLst/>
          </a:prstGeom>
        </p:spPr>
        <p:txBody>
          <a:bodyPr spcFirstLastPara="1" wrap="square" lIns="0" tIns="0" rIns="0" bIns="0" anchor="t" anchorCtr="0">
            <a:normAutofit/>
          </a:bodyPr>
          <a:lstStyle>
            <a:lvl1pPr lvl="0">
              <a:lnSpc>
                <a:spcPct val="100000"/>
              </a:lnSpc>
              <a:spcBef>
                <a:spcPts val="0"/>
              </a:spcBef>
              <a:spcAft>
                <a:spcPts val="0"/>
              </a:spcAft>
              <a:buClr>
                <a:srgbClr val="FFFFFF"/>
              </a:buClr>
              <a:buSzPts val="2100"/>
              <a:buFont typeface="Helvetica Neue"/>
              <a:buNone/>
              <a:defRPr sz="2800">
                <a:solidFill>
                  <a:srgbClr val="FFFFFF"/>
                </a:solidFill>
                <a:latin typeface="Helvetica Neue"/>
                <a:ea typeface="Helvetica Neue"/>
                <a:cs typeface="Helvetica Neue"/>
                <a:sym typeface="Helvetica Neu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510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Slide" type="secHead">
  <p:cSld name="Divider Slide">
    <p:bg>
      <p:bgPr>
        <a:solidFill>
          <a:srgbClr val="685CA4"/>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86400" y="595200"/>
            <a:ext cx="8448000" cy="3182400"/>
          </a:xfrm>
          <a:prstGeom prst="rect">
            <a:avLst/>
          </a:prstGeom>
        </p:spPr>
        <p:txBody>
          <a:bodyPr spcFirstLastPara="1" wrap="square" lIns="0" tIns="0" rIns="0" bIns="0" anchor="b" anchorCtr="0">
            <a:normAutofit/>
          </a:bodyPr>
          <a:lstStyle>
            <a:lvl1pPr lvl="0">
              <a:spcBef>
                <a:spcPts val="0"/>
              </a:spcBef>
              <a:spcAft>
                <a:spcPts val="0"/>
              </a:spcAft>
              <a:buClr>
                <a:schemeClr val="lt1"/>
              </a:buClr>
              <a:buSzPts val="5600"/>
              <a:buFont typeface="Helvetica Neue"/>
              <a:buNone/>
              <a:defRPr sz="7466" b="1">
                <a:solidFill>
                  <a:schemeClr val="lt1"/>
                </a:solidFill>
                <a:latin typeface="Helvetica Neue"/>
                <a:ea typeface="Helvetica Neue"/>
                <a:cs typeface="Helvetica Neue"/>
                <a:sym typeface="Helvetica Neu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sldNum" idx="12"/>
          </p:nvPr>
        </p:nvSpPr>
        <p:spPr>
          <a:xfrm>
            <a:off x="10776000" y="6235200"/>
            <a:ext cx="731600" cy="524800"/>
          </a:xfrm>
          <a:prstGeom prst="rect">
            <a:avLst/>
          </a:prstGeom>
        </p:spPr>
        <p:txBody>
          <a:bodyPr spcFirstLastPara="1" wrap="square" lIns="0" tIns="0" rIns="0" bIns="0" anchor="ctr" anchorCtr="0">
            <a:normAutofit/>
          </a:bodyPr>
          <a:lstStyle>
            <a:lvl1pPr lvl="0">
              <a:buNone/>
              <a:defRPr sz="1067">
                <a:solidFill>
                  <a:schemeClr val="lt1"/>
                </a:solidFill>
                <a:latin typeface="Helvetica Neue"/>
                <a:ea typeface="Helvetica Neue"/>
                <a:cs typeface="Helvetica Neue"/>
                <a:sym typeface="Helvetica Neue"/>
              </a:defRPr>
            </a:lvl1pPr>
            <a:lvl2pPr lvl="1">
              <a:buNone/>
              <a:defRPr sz="1067">
                <a:solidFill>
                  <a:schemeClr val="lt1"/>
                </a:solidFill>
                <a:latin typeface="Helvetica Neue"/>
                <a:ea typeface="Helvetica Neue"/>
                <a:cs typeface="Helvetica Neue"/>
                <a:sym typeface="Helvetica Neue"/>
              </a:defRPr>
            </a:lvl2pPr>
            <a:lvl3pPr lvl="2">
              <a:buNone/>
              <a:defRPr sz="1067">
                <a:solidFill>
                  <a:schemeClr val="lt1"/>
                </a:solidFill>
                <a:latin typeface="Helvetica Neue"/>
                <a:ea typeface="Helvetica Neue"/>
                <a:cs typeface="Helvetica Neue"/>
                <a:sym typeface="Helvetica Neue"/>
              </a:defRPr>
            </a:lvl3pPr>
            <a:lvl4pPr lvl="3">
              <a:buNone/>
              <a:defRPr sz="1067">
                <a:solidFill>
                  <a:schemeClr val="lt1"/>
                </a:solidFill>
                <a:latin typeface="Helvetica Neue"/>
                <a:ea typeface="Helvetica Neue"/>
                <a:cs typeface="Helvetica Neue"/>
                <a:sym typeface="Helvetica Neue"/>
              </a:defRPr>
            </a:lvl4pPr>
            <a:lvl5pPr lvl="4">
              <a:buNone/>
              <a:defRPr sz="1067">
                <a:solidFill>
                  <a:schemeClr val="lt1"/>
                </a:solidFill>
                <a:latin typeface="Helvetica Neue"/>
                <a:ea typeface="Helvetica Neue"/>
                <a:cs typeface="Helvetica Neue"/>
                <a:sym typeface="Helvetica Neue"/>
              </a:defRPr>
            </a:lvl5pPr>
            <a:lvl6pPr lvl="5">
              <a:buNone/>
              <a:defRPr sz="1067">
                <a:solidFill>
                  <a:schemeClr val="lt1"/>
                </a:solidFill>
                <a:latin typeface="Helvetica Neue"/>
                <a:ea typeface="Helvetica Neue"/>
                <a:cs typeface="Helvetica Neue"/>
                <a:sym typeface="Helvetica Neue"/>
              </a:defRPr>
            </a:lvl6pPr>
            <a:lvl7pPr lvl="6">
              <a:buNone/>
              <a:defRPr sz="1067">
                <a:solidFill>
                  <a:schemeClr val="lt1"/>
                </a:solidFill>
                <a:latin typeface="Helvetica Neue"/>
                <a:ea typeface="Helvetica Neue"/>
                <a:cs typeface="Helvetica Neue"/>
                <a:sym typeface="Helvetica Neue"/>
              </a:defRPr>
            </a:lvl7pPr>
            <a:lvl8pPr lvl="7">
              <a:buNone/>
              <a:defRPr sz="1067">
                <a:solidFill>
                  <a:schemeClr val="lt1"/>
                </a:solidFill>
                <a:latin typeface="Helvetica Neue"/>
                <a:ea typeface="Helvetica Neue"/>
                <a:cs typeface="Helvetica Neue"/>
                <a:sym typeface="Helvetica Neue"/>
              </a:defRPr>
            </a:lvl8pPr>
            <a:lvl9pPr lvl="8">
              <a:buNone/>
              <a:defRPr sz="1067">
                <a:solidFill>
                  <a:schemeClr val="lt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15" name="Google Shape;15;p3"/>
          <p:cNvSpPr txBox="1"/>
          <p:nvPr/>
        </p:nvSpPr>
        <p:spPr>
          <a:xfrm>
            <a:off x="685800" y="6414801"/>
            <a:ext cx="23472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solidFill>
                  <a:schemeClr val="lt1"/>
                </a:solidFill>
                <a:latin typeface="Helvetica Neue"/>
                <a:ea typeface="Helvetica Neue"/>
                <a:cs typeface="Helvetica Neue"/>
                <a:sym typeface="Helvetica Neue"/>
              </a:rPr>
              <a:t>National Underground Asset Register</a:t>
            </a:r>
            <a:endParaRPr sz="1067">
              <a:solidFill>
                <a:schemeClr val="lt1"/>
              </a:solidFill>
              <a:latin typeface="Helvetica Neue"/>
              <a:ea typeface="Helvetica Neue"/>
              <a:cs typeface="Helvetica Neue"/>
              <a:sym typeface="Helvetica Neue"/>
            </a:endParaRPr>
          </a:p>
        </p:txBody>
      </p:sp>
      <p:cxnSp>
        <p:nvCxnSpPr>
          <p:cNvPr id="16" name="Google Shape;16;p3"/>
          <p:cNvCxnSpPr/>
          <p:nvPr/>
        </p:nvCxnSpPr>
        <p:spPr>
          <a:xfrm>
            <a:off x="685800" y="6134100"/>
            <a:ext cx="10820400" cy="0"/>
          </a:xfrm>
          <a:prstGeom prst="straightConnector1">
            <a:avLst/>
          </a:prstGeom>
          <a:noFill/>
          <a:ln w="9525" cap="rnd" cmpd="sng">
            <a:solidFill>
              <a:schemeClr val="lt1"/>
            </a:solidFill>
            <a:prstDash val="solid"/>
            <a:round/>
            <a:headEnd type="none" w="sm" len="sm"/>
            <a:tailEnd type="none" w="sm" len="sm"/>
          </a:ln>
        </p:spPr>
      </p:cxnSp>
      <p:sp>
        <p:nvSpPr>
          <p:cNvPr id="17" name="Google Shape;17;p3"/>
          <p:cNvSpPr txBox="1">
            <a:spLocks noGrp="1"/>
          </p:cNvSpPr>
          <p:nvPr>
            <p:ph type="subTitle" idx="1"/>
          </p:nvPr>
        </p:nvSpPr>
        <p:spPr>
          <a:xfrm>
            <a:off x="686400" y="4075200"/>
            <a:ext cx="5409600" cy="17816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rgbClr val="FFFFFF"/>
              </a:buClr>
              <a:buSzPts val="2100"/>
              <a:buFont typeface="Helvetica Neue"/>
              <a:buNone/>
              <a:defRPr sz="2800">
                <a:solidFill>
                  <a:srgbClr val="FFFFFF"/>
                </a:solidFill>
                <a:latin typeface="Helvetica Neue"/>
                <a:ea typeface="Helvetica Neue"/>
                <a:cs typeface="Helvetica Neue"/>
                <a:sym typeface="Helvetica Neue"/>
              </a:defRPr>
            </a:lvl1pPr>
            <a:lvl2pPr lvl="1" algn="ctr" rtl="0">
              <a:lnSpc>
                <a:spcPct val="100000"/>
              </a:lnSpc>
              <a:spcBef>
                <a:spcPts val="0"/>
              </a:spcBef>
              <a:spcAft>
                <a:spcPts val="0"/>
              </a:spcAft>
              <a:buClr>
                <a:srgbClr val="FFFFFF"/>
              </a:buClr>
              <a:buSzPts val="2800"/>
              <a:buNone/>
              <a:defRPr sz="3733">
                <a:solidFill>
                  <a:srgbClr val="FFFFFF"/>
                </a:solidFill>
              </a:defRPr>
            </a:lvl2pPr>
            <a:lvl3pPr lvl="2" algn="ctr" rtl="0">
              <a:lnSpc>
                <a:spcPct val="100000"/>
              </a:lnSpc>
              <a:spcBef>
                <a:spcPts val="0"/>
              </a:spcBef>
              <a:spcAft>
                <a:spcPts val="0"/>
              </a:spcAft>
              <a:buClr>
                <a:srgbClr val="FFFFFF"/>
              </a:buClr>
              <a:buSzPts val="2800"/>
              <a:buNone/>
              <a:defRPr sz="3733">
                <a:solidFill>
                  <a:srgbClr val="FFFFFF"/>
                </a:solidFill>
              </a:defRPr>
            </a:lvl3pPr>
            <a:lvl4pPr lvl="3" algn="ctr" rtl="0">
              <a:lnSpc>
                <a:spcPct val="100000"/>
              </a:lnSpc>
              <a:spcBef>
                <a:spcPts val="0"/>
              </a:spcBef>
              <a:spcAft>
                <a:spcPts val="0"/>
              </a:spcAft>
              <a:buClr>
                <a:srgbClr val="FFFFFF"/>
              </a:buClr>
              <a:buSzPts val="2800"/>
              <a:buNone/>
              <a:defRPr sz="3733">
                <a:solidFill>
                  <a:srgbClr val="FFFFFF"/>
                </a:solidFill>
              </a:defRPr>
            </a:lvl4pPr>
            <a:lvl5pPr lvl="4" algn="ctr" rtl="0">
              <a:lnSpc>
                <a:spcPct val="100000"/>
              </a:lnSpc>
              <a:spcBef>
                <a:spcPts val="0"/>
              </a:spcBef>
              <a:spcAft>
                <a:spcPts val="0"/>
              </a:spcAft>
              <a:buClr>
                <a:srgbClr val="FFFFFF"/>
              </a:buClr>
              <a:buSzPts val="2800"/>
              <a:buNone/>
              <a:defRPr sz="3733">
                <a:solidFill>
                  <a:srgbClr val="FFFFFF"/>
                </a:solidFill>
              </a:defRPr>
            </a:lvl5pPr>
            <a:lvl6pPr lvl="5" algn="ctr" rtl="0">
              <a:lnSpc>
                <a:spcPct val="100000"/>
              </a:lnSpc>
              <a:spcBef>
                <a:spcPts val="0"/>
              </a:spcBef>
              <a:spcAft>
                <a:spcPts val="0"/>
              </a:spcAft>
              <a:buClr>
                <a:srgbClr val="FFFFFF"/>
              </a:buClr>
              <a:buSzPts val="2800"/>
              <a:buNone/>
              <a:defRPr sz="3733">
                <a:solidFill>
                  <a:srgbClr val="FFFFFF"/>
                </a:solidFill>
              </a:defRPr>
            </a:lvl6pPr>
            <a:lvl7pPr lvl="6" algn="ctr" rtl="0">
              <a:lnSpc>
                <a:spcPct val="100000"/>
              </a:lnSpc>
              <a:spcBef>
                <a:spcPts val="0"/>
              </a:spcBef>
              <a:spcAft>
                <a:spcPts val="0"/>
              </a:spcAft>
              <a:buClr>
                <a:srgbClr val="FFFFFF"/>
              </a:buClr>
              <a:buSzPts val="2800"/>
              <a:buNone/>
              <a:defRPr sz="3733">
                <a:solidFill>
                  <a:srgbClr val="FFFFFF"/>
                </a:solidFill>
              </a:defRPr>
            </a:lvl7pPr>
            <a:lvl8pPr lvl="7" algn="ctr" rtl="0">
              <a:lnSpc>
                <a:spcPct val="100000"/>
              </a:lnSpc>
              <a:spcBef>
                <a:spcPts val="0"/>
              </a:spcBef>
              <a:spcAft>
                <a:spcPts val="0"/>
              </a:spcAft>
              <a:buClr>
                <a:srgbClr val="FFFFFF"/>
              </a:buClr>
              <a:buSzPts val="2800"/>
              <a:buNone/>
              <a:defRPr sz="3733">
                <a:solidFill>
                  <a:srgbClr val="FFFFFF"/>
                </a:solidFill>
              </a:defRPr>
            </a:lvl8pPr>
            <a:lvl9pPr lvl="8" algn="ctr" rtl="0">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184729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86400" y="595200"/>
            <a:ext cx="10819200" cy="648000"/>
          </a:xfrm>
          <a:prstGeom prst="rect">
            <a:avLst/>
          </a:prstGeom>
        </p:spPr>
        <p:txBody>
          <a:bodyPr spcFirstLastPara="1" wrap="square" lIns="0" tIns="0" rIns="0" bIns="0" anchor="ctr" anchorCtr="0">
            <a:normAutofit/>
          </a:bodyPr>
          <a:lstStyle>
            <a:lvl1pPr lvl="0">
              <a:spcBef>
                <a:spcPts val="0"/>
              </a:spcBef>
              <a:spcAft>
                <a:spcPts val="0"/>
              </a:spcAft>
              <a:buClr>
                <a:srgbClr val="685CA4"/>
              </a:buClr>
              <a:buSzPts val="3150"/>
              <a:buFont typeface="Helvetica Neue"/>
              <a:buNone/>
              <a:defRPr sz="4200" b="1">
                <a:solidFill>
                  <a:srgbClr val="685CA4"/>
                </a:solidFill>
                <a:latin typeface="Helvetica Neue"/>
                <a:ea typeface="Helvetica Neue"/>
                <a:cs typeface="Helvetica Neue"/>
                <a:sym typeface="Helvetica Neue"/>
              </a:defRPr>
            </a:lvl1pPr>
            <a:lvl2pPr lvl="1">
              <a:spcBef>
                <a:spcPts val="0"/>
              </a:spcBef>
              <a:spcAft>
                <a:spcPts val="0"/>
              </a:spcAft>
              <a:buSzPts val="3150"/>
              <a:buNone/>
              <a:defRPr/>
            </a:lvl2pPr>
            <a:lvl3pPr lvl="2">
              <a:spcBef>
                <a:spcPts val="0"/>
              </a:spcBef>
              <a:spcAft>
                <a:spcPts val="0"/>
              </a:spcAft>
              <a:buSzPts val="3150"/>
              <a:buNone/>
              <a:defRPr/>
            </a:lvl3pPr>
            <a:lvl4pPr lvl="3">
              <a:spcBef>
                <a:spcPts val="0"/>
              </a:spcBef>
              <a:spcAft>
                <a:spcPts val="0"/>
              </a:spcAft>
              <a:buSzPts val="3150"/>
              <a:buNone/>
              <a:defRPr/>
            </a:lvl4pPr>
            <a:lvl5pPr lvl="4">
              <a:spcBef>
                <a:spcPts val="0"/>
              </a:spcBef>
              <a:spcAft>
                <a:spcPts val="0"/>
              </a:spcAft>
              <a:buSzPts val="3150"/>
              <a:buNone/>
              <a:defRPr/>
            </a:lvl5pPr>
            <a:lvl6pPr lvl="5">
              <a:spcBef>
                <a:spcPts val="0"/>
              </a:spcBef>
              <a:spcAft>
                <a:spcPts val="0"/>
              </a:spcAft>
              <a:buSzPts val="3150"/>
              <a:buNone/>
              <a:defRPr/>
            </a:lvl6pPr>
            <a:lvl7pPr lvl="6">
              <a:spcBef>
                <a:spcPts val="0"/>
              </a:spcBef>
              <a:spcAft>
                <a:spcPts val="0"/>
              </a:spcAft>
              <a:buSzPts val="3150"/>
              <a:buNone/>
              <a:defRPr/>
            </a:lvl7pPr>
            <a:lvl8pPr lvl="7">
              <a:spcBef>
                <a:spcPts val="0"/>
              </a:spcBef>
              <a:spcAft>
                <a:spcPts val="0"/>
              </a:spcAft>
              <a:buSzPts val="3150"/>
              <a:buNone/>
              <a:defRPr/>
            </a:lvl8pPr>
            <a:lvl9pPr lvl="8">
              <a:spcBef>
                <a:spcPts val="0"/>
              </a:spcBef>
              <a:spcAft>
                <a:spcPts val="0"/>
              </a:spcAft>
              <a:buSzPts val="3150"/>
              <a:buNone/>
              <a:defRPr/>
            </a:lvl9pPr>
          </a:lstStyle>
          <a:p>
            <a:endParaRPr/>
          </a:p>
        </p:txBody>
      </p:sp>
      <p:sp>
        <p:nvSpPr>
          <p:cNvPr id="20" name="Google Shape;20;p4"/>
          <p:cNvSpPr txBox="1">
            <a:spLocks noGrp="1"/>
          </p:cNvSpPr>
          <p:nvPr>
            <p:ph type="body" idx="1"/>
          </p:nvPr>
        </p:nvSpPr>
        <p:spPr>
          <a:xfrm>
            <a:off x="687200" y="1536633"/>
            <a:ext cx="10819200" cy="4320000"/>
          </a:xfrm>
          <a:prstGeom prst="rect">
            <a:avLst/>
          </a:prstGeom>
        </p:spPr>
        <p:txBody>
          <a:bodyPr spcFirstLastPara="1" wrap="square" lIns="0" tIns="0" rIns="0" bIns="0" anchor="t" anchorCtr="0">
            <a:normAutofit/>
          </a:bodyPr>
          <a:lstStyle>
            <a:lvl1pPr marL="609585" lvl="0" indent="-457189">
              <a:lnSpc>
                <a:spcPct val="115000"/>
              </a:lnSpc>
              <a:spcBef>
                <a:spcPts val="0"/>
              </a:spcBef>
              <a:spcAft>
                <a:spcPts val="0"/>
              </a:spcAft>
              <a:buClr>
                <a:srgbClr val="171A37"/>
              </a:buClr>
              <a:buSzPts val="1800"/>
              <a:buFont typeface="Open Sans"/>
              <a:buChar char="●"/>
              <a:defRPr>
                <a:solidFill>
                  <a:srgbClr val="171A37"/>
                </a:solidFill>
                <a:latin typeface="Open Sans"/>
                <a:ea typeface="Open Sans"/>
                <a:cs typeface="Open Sans"/>
                <a:sym typeface="Open Sans"/>
              </a:defRPr>
            </a:lvl1pPr>
            <a:lvl2pPr marL="1219170" lvl="1"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2pPr>
            <a:lvl3pPr marL="1828754" lvl="2"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3pPr>
            <a:lvl4pPr marL="2438339" lvl="3"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4pPr>
            <a:lvl5pPr marL="3047924" lvl="4"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5pPr>
            <a:lvl6pPr marL="3657509" lvl="5"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6pPr>
            <a:lvl7pPr marL="4267093" lvl="6"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7pPr>
            <a:lvl8pPr marL="4876678" lvl="7"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8pPr>
            <a:lvl9pPr marL="5486263" lvl="8" indent="-423323">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9pPr>
          </a:lstStyle>
          <a:p>
            <a:endParaRPr/>
          </a:p>
        </p:txBody>
      </p:sp>
      <p:sp>
        <p:nvSpPr>
          <p:cNvPr id="21" name="Google Shape;21;p4"/>
          <p:cNvSpPr txBox="1">
            <a:spLocks noGrp="1"/>
          </p:cNvSpPr>
          <p:nvPr>
            <p:ph type="sldNum" idx="12"/>
          </p:nvPr>
        </p:nvSpPr>
        <p:spPr>
          <a:xfrm>
            <a:off x="10774611" y="6234389"/>
            <a:ext cx="731600" cy="524800"/>
          </a:xfrm>
          <a:prstGeom prst="rect">
            <a:avLst/>
          </a:prstGeom>
        </p:spPr>
        <p:txBody>
          <a:bodyPr spcFirstLastPara="1" wrap="square" lIns="0" tIns="0" rIns="0" bIns="0" anchor="ctr" anchorCtr="0">
            <a:normAutofit/>
          </a:bodyPr>
          <a:lstStyle>
            <a:lvl1pPr lvl="0">
              <a:buNone/>
              <a:defRPr sz="1067">
                <a:solidFill>
                  <a:schemeClr val="dk1"/>
                </a:solidFill>
                <a:latin typeface="Helvetica Neue"/>
                <a:ea typeface="Helvetica Neue"/>
                <a:cs typeface="Helvetica Neue"/>
                <a:sym typeface="Helvetica Neue"/>
              </a:defRPr>
            </a:lvl1pPr>
            <a:lvl2pPr lvl="1">
              <a:buNone/>
              <a:defRPr sz="1067">
                <a:solidFill>
                  <a:schemeClr val="dk1"/>
                </a:solidFill>
                <a:latin typeface="Helvetica Neue"/>
                <a:ea typeface="Helvetica Neue"/>
                <a:cs typeface="Helvetica Neue"/>
                <a:sym typeface="Helvetica Neue"/>
              </a:defRPr>
            </a:lvl2pPr>
            <a:lvl3pPr lvl="2">
              <a:buNone/>
              <a:defRPr sz="1067">
                <a:solidFill>
                  <a:schemeClr val="dk1"/>
                </a:solidFill>
                <a:latin typeface="Helvetica Neue"/>
                <a:ea typeface="Helvetica Neue"/>
                <a:cs typeface="Helvetica Neue"/>
                <a:sym typeface="Helvetica Neue"/>
              </a:defRPr>
            </a:lvl3pPr>
            <a:lvl4pPr lvl="3">
              <a:buNone/>
              <a:defRPr sz="1067">
                <a:solidFill>
                  <a:schemeClr val="dk1"/>
                </a:solidFill>
                <a:latin typeface="Helvetica Neue"/>
                <a:ea typeface="Helvetica Neue"/>
                <a:cs typeface="Helvetica Neue"/>
                <a:sym typeface="Helvetica Neue"/>
              </a:defRPr>
            </a:lvl4pPr>
            <a:lvl5pPr lvl="4">
              <a:buNone/>
              <a:defRPr sz="1067">
                <a:solidFill>
                  <a:schemeClr val="dk1"/>
                </a:solidFill>
                <a:latin typeface="Helvetica Neue"/>
                <a:ea typeface="Helvetica Neue"/>
                <a:cs typeface="Helvetica Neue"/>
                <a:sym typeface="Helvetica Neue"/>
              </a:defRPr>
            </a:lvl5pPr>
            <a:lvl6pPr lvl="5">
              <a:buNone/>
              <a:defRPr sz="1067">
                <a:solidFill>
                  <a:schemeClr val="dk1"/>
                </a:solidFill>
                <a:latin typeface="Helvetica Neue"/>
                <a:ea typeface="Helvetica Neue"/>
                <a:cs typeface="Helvetica Neue"/>
                <a:sym typeface="Helvetica Neue"/>
              </a:defRPr>
            </a:lvl6pPr>
            <a:lvl7pPr lvl="6">
              <a:buNone/>
              <a:defRPr sz="1067">
                <a:solidFill>
                  <a:schemeClr val="dk1"/>
                </a:solidFill>
                <a:latin typeface="Helvetica Neue"/>
                <a:ea typeface="Helvetica Neue"/>
                <a:cs typeface="Helvetica Neue"/>
                <a:sym typeface="Helvetica Neue"/>
              </a:defRPr>
            </a:lvl7pPr>
            <a:lvl8pPr lvl="7">
              <a:buNone/>
              <a:defRPr sz="1067">
                <a:solidFill>
                  <a:schemeClr val="dk1"/>
                </a:solidFill>
                <a:latin typeface="Helvetica Neue"/>
                <a:ea typeface="Helvetica Neue"/>
                <a:cs typeface="Helvetica Neue"/>
                <a:sym typeface="Helvetica Neue"/>
              </a:defRPr>
            </a:lvl8pPr>
            <a:lvl9pPr lvl="8">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cxnSp>
        <p:nvCxnSpPr>
          <p:cNvPr id="22" name="Google Shape;22;p4"/>
          <p:cNvCxnSpPr/>
          <p:nvPr/>
        </p:nvCxnSpPr>
        <p:spPr>
          <a:xfrm>
            <a:off x="685800" y="6134100"/>
            <a:ext cx="10820400" cy="0"/>
          </a:xfrm>
          <a:prstGeom prst="straightConnector1">
            <a:avLst/>
          </a:prstGeom>
          <a:noFill/>
          <a:ln w="9525" cap="rnd" cmpd="sng">
            <a:solidFill>
              <a:srgbClr val="685CA4"/>
            </a:solidFill>
            <a:prstDash val="solid"/>
            <a:round/>
            <a:headEnd type="none" w="sm" len="sm"/>
            <a:tailEnd type="none" w="sm" len="sm"/>
          </a:ln>
        </p:spPr>
      </p:cxnSp>
      <p:sp>
        <p:nvSpPr>
          <p:cNvPr id="23" name="Google Shape;23;p4"/>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Tree>
    <p:extLst>
      <p:ext uri="{BB962C8B-B14F-4D97-AF65-F5344CB8AC3E}">
        <p14:creationId xmlns:p14="http://schemas.microsoft.com/office/powerpoint/2010/main" val="320199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light lavender">
  <p:cSld name="Title and body light lavender">
    <p:bg>
      <p:bgPr>
        <a:solidFill>
          <a:srgbClr val="8284BF"/>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86400" y="595200"/>
            <a:ext cx="10819200" cy="6480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3150"/>
              <a:buFont typeface="Helvetica Neue"/>
              <a:buNone/>
              <a:defRPr sz="4200" b="1">
                <a:solidFill>
                  <a:schemeClr val="lt1"/>
                </a:solidFill>
                <a:latin typeface="Helvetica Neue"/>
                <a:ea typeface="Helvetica Neue"/>
                <a:cs typeface="Helvetica Neue"/>
                <a:sym typeface="Helvetica Neue"/>
              </a:defRPr>
            </a:lvl1pPr>
            <a:lvl2pPr lvl="1" rtl="0">
              <a:spcBef>
                <a:spcPts val="0"/>
              </a:spcBef>
              <a:spcAft>
                <a:spcPts val="0"/>
              </a:spcAft>
              <a:buSzPts val="3150"/>
              <a:buNone/>
              <a:defRPr/>
            </a:lvl2pPr>
            <a:lvl3pPr lvl="2" rtl="0">
              <a:spcBef>
                <a:spcPts val="0"/>
              </a:spcBef>
              <a:spcAft>
                <a:spcPts val="0"/>
              </a:spcAft>
              <a:buSzPts val="3150"/>
              <a:buNone/>
              <a:defRPr/>
            </a:lvl3pPr>
            <a:lvl4pPr lvl="3" rtl="0">
              <a:spcBef>
                <a:spcPts val="0"/>
              </a:spcBef>
              <a:spcAft>
                <a:spcPts val="0"/>
              </a:spcAft>
              <a:buSzPts val="3150"/>
              <a:buNone/>
              <a:defRPr/>
            </a:lvl4pPr>
            <a:lvl5pPr lvl="4" rtl="0">
              <a:spcBef>
                <a:spcPts val="0"/>
              </a:spcBef>
              <a:spcAft>
                <a:spcPts val="0"/>
              </a:spcAft>
              <a:buSzPts val="3150"/>
              <a:buNone/>
              <a:defRPr/>
            </a:lvl5pPr>
            <a:lvl6pPr lvl="5" rtl="0">
              <a:spcBef>
                <a:spcPts val="0"/>
              </a:spcBef>
              <a:spcAft>
                <a:spcPts val="0"/>
              </a:spcAft>
              <a:buSzPts val="3150"/>
              <a:buNone/>
              <a:defRPr/>
            </a:lvl6pPr>
            <a:lvl7pPr lvl="6" rtl="0">
              <a:spcBef>
                <a:spcPts val="0"/>
              </a:spcBef>
              <a:spcAft>
                <a:spcPts val="0"/>
              </a:spcAft>
              <a:buSzPts val="3150"/>
              <a:buNone/>
              <a:defRPr/>
            </a:lvl7pPr>
            <a:lvl8pPr lvl="7" rtl="0">
              <a:spcBef>
                <a:spcPts val="0"/>
              </a:spcBef>
              <a:spcAft>
                <a:spcPts val="0"/>
              </a:spcAft>
              <a:buSzPts val="3150"/>
              <a:buNone/>
              <a:defRPr/>
            </a:lvl8pPr>
            <a:lvl9pPr lvl="8" rtl="0">
              <a:spcBef>
                <a:spcPts val="0"/>
              </a:spcBef>
              <a:spcAft>
                <a:spcPts val="0"/>
              </a:spcAft>
              <a:buSzPts val="3150"/>
              <a:buNone/>
              <a:defRPr/>
            </a:lvl9pPr>
          </a:lstStyle>
          <a:p>
            <a:endParaRPr/>
          </a:p>
        </p:txBody>
      </p:sp>
      <p:sp>
        <p:nvSpPr>
          <p:cNvPr id="26" name="Google Shape;26;p5"/>
          <p:cNvSpPr txBox="1">
            <a:spLocks noGrp="1"/>
          </p:cNvSpPr>
          <p:nvPr>
            <p:ph type="body" idx="1"/>
          </p:nvPr>
        </p:nvSpPr>
        <p:spPr>
          <a:xfrm>
            <a:off x="687200" y="1536633"/>
            <a:ext cx="10819200" cy="4320000"/>
          </a:xfrm>
          <a:prstGeom prst="rect">
            <a:avLst/>
          </a:prstGeom>
        </p:spPr>
        <p:txBody>
          <a:bodyPr spcFirstLastPara="1" wrap="square" lIns="0" tIns="0" rIns="0" bIns="0" anchor="t" anchorCtr="0">
            <a:normAutofit/>
          </a:bodyPr>
          <a:lstStyle>
            <a:lvl1pPr marL="609585" lvl="0" indent="-457189" rtl="0">
              <a:lnSpc>
                <a:spcPct val="115000"/>
              </a:lnSpc>
              <a:spcBef>
                <a:spcPts val="0"/>
              </a:spcBef>
              <a:spcAft>
                <a:spcPts val="0"/>
              </a:spcAft>
              <a:buClr>
                <a:srgbClr val="FFFFFF"/>
              </a:buClr>
              <a:buSzPts val="1800"/>
              <a:buFont typeface="Open Sans"/>
              <a:buChar char="●"/>
              <a:defRPr>
                <a:solidFill>
                  <a:srgbClr val="FFFFFF"/>
                </a:solidFill>
                <a:latin typeface="Open Sans"/>
                <a:ea typeface="Open Sans"/>
                <a:cs typeface="Open Sans"/>
                <a:sym typeface="Open Sans"/>
              </a:defRPr>
            </a:lvl1pPr>
            <a:lvl2pPr marL="1219170" lvl="1"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2pPr>
            <a:lvl3pPr marL="1828754" lvl="2"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3pPr>
            <a:lvl4pPr marL="2438339" lvl="3"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4pPr>
            <a:lvl5pPr marL="3047924" lvl="4"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5pPr>
            <a:lvl6pPr marL="3657509" lvl="5"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6pPr>
            <a:lvl7pPr marL="4267093" lvl="6"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7pPr>
            <a:lvl8pPr marL="4876678" lvl="7"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8pPr>
            <a:lvl9pPr marL="5486263" lvl="8" indent="-423323" rtl="0">
              <a:lnSpc>
                <a:spcPct val="115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9pPr>
          </a:lstStyle>
          <a:p>
            <a:endParaRPr/>
          </a:p>
        </p:txBody>
      </p:sp>
      <p:sp>
        <p:nvSpPr>
          <p:cNvPr id="27" name="Google Shape;27;p5"/>
          <p:cNvSpPr txBox="1">
            <a:spLocks noGrp="1"/>
          </p:cNvSpPr>
          <p:nvPr>
            <p:ph type="sldNum" idx="12"/>
          </p:nvPr>
        </p:nvSpPr>
        <p:spPr>
          <a:xfrm>
            <a:off x="10774611" y="6234389"/>
            <a:ext cx="731600" cy="524800"/>
          </a:xfrm>
          <a:prstGeom prst="rect">
            <a:avLst/>
          </a:prstGeom>
        </p:spPr>
        <p:txBody>
          <a:bodyPr spcFirstLastPara="1" wrap="square" lIns="0" tIns="0" rIns="0" bIns="0" anchor="ctr" anchorCtr="0">
            <a:normAutofit/>
          </a:bodyPr>
          <a:lstStyle>
            <a:lvl1pPr lvl="0" rtl="0">
              <a:buNone/>
              <a:defRPr sz="1067">
                <a:solidFill>
                  <a:schemeClr val="lt1"/>
                </a:solidFill>
                <a:latin typeface="Helvetica Neue"/>
                <a:ea typeface="Helvetica Neue"/>
                <a:cs typeface="Helvetica Neue"/>
                <a:sym typeface="Helvetica Neue"/>
              </a:defRPr>
            </a:lvl1pPr>
            <a:lvl2pPr lvl="1" rtl="0">
              <a:buNone/>
              <a:defRPr sz="1067">
                <a:solidFill>
                  <a:schemeClr val="lt1"/>
                </a:solidFill>
                <a:latin typeface="Helvetica Neue"/>
                <a:ea typeface="Helvetica Neue"/>
                <a:cs typeface="Helvetica Neue"/>
                <a:sym typeface="Helvetica Neue"/>
              </a:defRPr>
            </a:lvl2pPr>
            <a:lvl3pPr lvl="2" rtl="0">
              <a:buNone/>
              <a:defRPr sz="1067">
                <a:solidFill>
                  <a:schemeClr val="lt1"/>
                </a:solidFill>
                <a:latin typeface="Helvetica Neue"/>
                <a:ea typeface="Helvetica Neue"/>
                <a:cs typeface="Helvetica Neue"/>
                <a:sym typeface="Helvetica Neue"/>
              </a:defRPr>
            </a:lvl3pPr>
            <a:lvl4pPr lvl="3" rtl="0">
              <a:buNone/>
              <a:defRPr sz="1067">
                <a:solidFill>
                  <a:schemeClr val="lt1"/>
                </a:solidFill>
                <a:latin typeface="Helvetica Neue"/>
                <a:ea typeface="Helvetica Neue"/>
                <a:cs typeface="Helvetica Neue"/>
                <a:sym typeface="Helvetica Neue"/>
              </a:defRPr>
            </a:lvl4pPr>
            <a:lvl5pPr lvl="4" rtl="0">
              <a:buNone/>
              <a:defRPr sz="1067">
                <a:solidFill>
                  <a:schemeClr val="lt1"/>
                </a:solidFill>
                <a:latin typeface="Helvetica Neue"/>
                <a:ea typeface="Helvetica Neue"/>
                <a:cs typeface="Helvetica Neue"/>
                <a:sym typeface="Helvetica Neue"/>
              </a:defRPr>
            </a:lvl5pPr>
            <a:lvl6pPr lvl="5" rtl="0">
              <a:buNone/>
              <a:defRPr sz="1067">
                <a:solidFill>
                  <a:schemeClr val="lt1"/>
                </a:solidFill>
                <a:latin typeface="Helvetica Neue"/>
                <a:ea typeface="Helvetica Neue"/>
                <a:cs typeface="Helvetica Neue"/>
                <a:sym typeface="Helvetica Neue"/>
              </a:defRPr>
            </a:lvl6pPr>
            <a:lvl7pPr lvl="6" rtl="0">
              <a:buNone/>
              <a:defRPr sz="1067">
                <a:solidFill>
                  <a:schemeClr val="lt1"/>
                </a:solidFill>
                <a:latin typeface="Helvetica Neue"/>
                <a:ea typeface="Helvetica Neue"/>
                <a:cs typeface="Helvetica Neue"/>
                <a:sym typeface="Helvetica Neue"/>
              </a:defRPr>
            </a:lvl7pPr>
            <a:lvl8pPr lvl="7" rtl="0">
              <a:buNone/>
              <a:defRPr sz="1067">
                <a:solidFill>
                  <a:schemeClr val="lt1"/>
                </a:solidFill>
                <a:latin typeface="Helvetica Neue"/>
                <a:ea typeface="Helvetica Neue"/>
                <a:cs typeface="Helvetica Neue"/>
                <a:sym typeface="Helvetica Neue"/>
              </a:defRPr>
            </a:lvl8pPr>
            <a:lvl9pPr lvl="8" rtl="0">
              <a:buNone/>
              <a:defRPr sz="1067">
                <a:solidFill>
                  <a:schemeClr val="lt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cxnSp>
        <p:nvCxnSpPr>
          <p:cNvPr id="28" name="Google Shape;28;p5"/>
          <p:cNvCxnSpPr/>
          <p:nvPr/>
        </p:nvCxnSpPr>
        <p:spPr>
          <a:xfrm>
            <a:off x="685800" y="6134100"/>
            <a:ext cx="10820400" cy="0"/>
          </a:xfrm>
          <a:prstGeom prst="straightConnector1">
            <a:avLst/>
          </a:prstGeom>
          <a:noFill/>
          <a:ln w="9525" cap="rnd" cmpd="sng">
            <a:solidFill>
              <a:schemeClr val="lt1"/>
            </a:solidFill>
            <a:prstDash val="solid"/>
            <a:round/>
            <a:headEnd type="none" w="sm" len="sm"/>
            <a:tailEnd type="none" w="sm" len="sm"/>
          </a:ln>
        </p:spPr>
      </p:cxnSp>
      <p:sp>
        <p:nvSpPr>
          <p:cNvPr id="29" name="Google Shape;29;p5"/>
          <p:cNvSpPr txBox="1"/>
          <p:nvPr/>
        </p:nvSpPr>
        <p:spPr>
          <a:xfrm>
            <a:off x="685800" y="6414801"/>
            <a:ext cx="23472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solidFill>
                  <a:schemeClr val="lt1"/>
                </a:solidFill>
                <a:latin typeface="Helvetica Neue"/>
                <a:ea typeface="Helvetica Neue"/>
                <a:cs typeface="Helvetica Neue"/>
                <a:sym typeface="Helvetica Neue"/>
              </a:rPr>
              <a:t>National Underground Asset Register</a:t>
            </a:r>
            <a:endParaRPr sz="1067">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8234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conomic benefits">
  <p:cSld name="Economic benefits">
    <p:bg>
      <p:bgPr>
        <a:solidFill>
          <a:srgbClr val="44549F"/>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sldNum" idx="12"/>
          </p:nvPr>
        </p:nvSpPr>
        <p:spPr>
          <a:xfrm>
            <a:off x="10774611" y="6234389"/>
            <a:ext cx="731600" cy="524800"/>
          </a:xfrm>
          <a:prstGeom prst="rect">
            <a:avLst/>
          </a:prstGeom>
        </p:spPr>
        <p:txBody>
          <a:bodyPr spcFirstLastPara="1" wrap="square" lIns="0" tIns="0" rIns="0" bIns="0" anchor="ctr" anchorCtr="0">
            <a:normAutofit/>
          </a:bodyPr>
          <a:lstStyle>
            <a:lvl1pPr lvl="0" rtl="0">
              <a:buNone/>
              <a:defRPr sz="1067">
                <a:solidFill>
                  <a:schemeClr val="lt1"/>
                </a:solidFill>
                <a:latin typeface="Helvetica Neue"/>
                <a:ea typeface="Helvetica Neue"/>
                <a:cs typeface="Helvetica Neue"/>
                <a:sym typeface="Helvetica Neue"/>
              </a:defRPr>
            </a:lvl1pPr>
            <a:lvl2pPr lvl="1" rtl="0">
              <a:buNone/>
              <a:defRPr sz="1067">
                <a:solidFill>
                  <a:schemeClr val="lt1"/>
                </a:solidFill>
                <a:latin typeface="Helvetica Neue"/>
                <a:ea typeface="Helvetica Neue"/>
                <a:cs typeface="Helvetica Neue"/>
                <a:sym typeface="Helvetica Neue"/>
              </a:defRPr>
            </a:lvl2pPr>
            <a:lvl3pPr lvl="2" rtl="0">
              <a:buNone/>
              <a:defRPr sz="1067">
                <a:solidFill>
                  <a:schemeClr val="lt1"/>
                </a:solidFill>
                <a:latin typeface="Helvetica Neue"/>
                <a:ea typeface="Helvetica Neue"/>
                <a:cs typeface="Helvetica Neue"/>
                <a:sym typeface="Helvetica Neue"/>
              </a:defRPr>
            </a:lvl3pPr>
            <a:lvl4pPr lvl="3" rtl="0">
              <a:buNone/>
              <a:defRPr sz="1067">
                <a:solidFill>
                  <a:schemeClr val="lt1"/>
                </a:solidFill>
                <a:latin typeface="Helvetica Neue"/>
                <a:ea typeface="Helvetica Neue"/>
                <a:cs typeface="Helvetica Neue"/>
                <a:sym typeface="Helvetica Neue"/>
              </a:defRPr>
            </a:lvl4pPr>
            <a:lvl5pPr lvl="4" rtl="0">
              <a:buNone/>
              <a:defRPr sz="1067">
                <a:solidFill>
                  <a:schemeClr val="lt1"/>
                </a:solidFill>
                <a:latin typeface="Helvetica Neue"/>
                <a:ea typeface="Helvetica Neue"/>
                <a:cs typeface="Helvetica Neue"/>
                <a:sym typeface="Helvetica Neue"/>
              </a:defRPr>
            </a:lvl5pPr>
            <a:lvl6pPr lvl="5" rtl="0">
              <a:buNone/>
              <a:defRPr sz="1067">
                <a:solidFill>
                  <a:schemeClr val="lt1"/>
                </a:solidFill>
                <a:latin typeface="Helvetica Neue"/>
                <a:ea typeface="Helvetica Neue"/>
                <a:cs typeface="Helvetica Neue"/>
                <a:sym typeface="Helvetica Neue"/>
              </a:defRPr>
            </a:lvl6pPr>
            <a:lvl7pPr lvl="6" rtl="0">
              <a:buNone/>
              <a:defRPr sz="1067">
                <a:solidFill>
                  <a:schemeClr val="lt1"/>
                </a:solidFill>
                <a:latin typeface="Helvetica Neue"/>
                <a:ea typeface="Helvetica Neue"/>
                <a:cs typeface="Helvetica Neue"/>
                <a:sym typeface="Helvetica Neue"/>
              </a:defRPr>
            </a:lvl7pPr>
            <a:lvl8pPr lvl="7" rtl="0">
              <a:buNone/>
              <a:defRPr sz="1067">
                <a:solidFill>
                  <a:schemeClr val="lt1"/>
                </a:solidFill>
                <a:latin typeface="Helvetica Neue"/>
                <a:ea typeface="Helvetica Neue"/>
                <a:cs typeface="Helvetica Neue"/>
                <a:sym typeface="Helvetica Neue"/>
              </a:defRPr>
            </a:lvl8pPr>
            <a:lvl9pPr lvl="8" rtl="0">
              <a:buNone/>
              <a:defRPr sz="1067">
                <a:solidFill>
                  <a:schemeClr val="lt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cxnSp>
        <p:nvCxnSpPr>
          <p:cNvPr id="32" name="Google Shape;32;p6"/>
          <p:cNvCxnSpPr/>
          <p:nvPr/>
        </p:nvCxnSpPr>
        <p:spPr>
          <a:xfrm>
            <a:off x="685800" y="6134100"/>
            <a:ext cx="10820400" cy="0"/>
          </a:xfrm>
          <a:prstGeom prst="straightConnector1">
            <a:avLst/>
          </a:prstGeom>
          <a:noFill/>
          <a:ln w="9525" cap="rnd" cmpd="sng">
            <a:solidFill>
              <a:schemeClr val="lt1"/>
            </a:solidFill>
            <a:prstDash val="solid"/>
            <a:round/>
            <a:headEnd type="none" w="sm" len="sm"/>
            <a:tailEnd type="none" w="sm" len="sm"/>
          </a:ln>
        </p:spPr>
      </p:cxnSp>
      <p:sp>
        <p:nvSpPr>
          <p:cNvPr id="33" name="Google Shape;33;p6"/>
          <p:cNvSpPr txBox="1"/>
          <p:nvPr/>
        </p:nvSpPr>
        <p:spPr>
          <a:xfrm>
            <a:off x="685800" y="6414801"/>
            <a:ext cx="23472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solidFill>
                  <a:schemeClr val="lt1"/>
                </a:solidFill>
                <a:latin typeface="Helvetica Neue"/>
                <a:ea typeface="Helvetica Neue"/>
                <a:cs typeface="Helvetica Neue"/>
                <a:sym typeface="Helvetica Neue"/>
              </a:rPr>
              <a:t>National Underground Asset Register</a:t>
            </a:r>
            <a:endParaRPr sz="1067">
              <a:solidFill>
                <a:schemeClr val="lt1"/>
              </a:solidFill>
              <a:latin typeface="Helvetica Neue"/>
              <a:ea typeface="Helvetica Neue"/>
              <a:cs typeface="Helvetica Neue"/>
              <a:sym typeface="Helvetica Neue"/>
            </a:endParaRPr>
          </a:p>
        </p:txBody>
      </p:sp>
      <p:sp>
        <p:nvSpPr>
          <p:cNvPr id="34" name="Google Shape;34;p6"/>
          <p:cNvSpPr txBox="1"/>
          <p:nvPr/>
        </p:nvSpPr>
        <p:spPr>
          <a:xfrm>
            <a:off x="686400" y="595200"/>
            <a:ext cx="10819200" cy="64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FFFFFF"/>
                </a:solidFill>
                <a:latin typeface="Helvetica Neue"/>
                <a:ea typeface="Helvetica Neue"/>
                <a:cs typeface="Helvetica Neue"/>
                <a:sym typeface="Helvetica Neue"/>
              </a:rPr>
              <a:t>Economic benefits</a:t>
            </a:r>
            <a:endParaRPr sz="4200" b="1">
              <a:solidFill>
                <a:srgbClr val="FFFFFF"/>
              </a:solidFill>
              <a:latin typeface="Helvetica Neue"/>
              <a:ea typeface="Helvetica Neue"/>
              <a:cs typeface="Helvetica Neue"/>
              <a:sym typeface="Helvetica Neue"/>
            </a:endParaRPr>
          </a:p>
        </p:txBody>
      </p:sp>
      <p:sp>
        <p:nvSpPr>
          <p:cNvPr id="35" name="Google Shape;35;p6"/>
          <p:cNvSpPr txBox="1"/>
          <p:nvPr/>
        </p:nvSpPr>
        <p:spPr>
          <a:xfrm>
            <a:off x="686400" y="1536000"/>
            <a:ext cx="10819200" cy="4320000"/>
          </a:xfrm>
          <a:prstGeom prst="rect">
            <a:avLst/>
          </a:prstGeom>
          <a:noFill/>
          <a:ln>
            <a:noFill/>
          </a:ln>
        </p:spPr>
        <p:txBody>
          <a:bodyPr spcFirstLastPara="1" wrap="square" lIns="0" tIns="0" rIns="0" bIns="0" anchor="t" anchorCtr="0">
            <a:normAutofit fontScale="92500"/>
          </a:bodyPr>
          <a:lstStyle/>
          <a:p>
            <a:pPr marL="609585" lvl="0" indent="-440256" algn="l" rtl="0">
              <a:spcBef>
                <a:spcPts val="0"/>
              </a:spcBef>
              <a:spcAft>
                <a:spcPts val="0"/>
              </a:spcAft>
              <a:buClr>
                <a:srgbClr val="FFFFFF"/>
              </a:buClr>
              <a:buSzPts val="1600"/>
              <a:buFont typeface="Open Sans"/>
              <a:buChar char="●"/>
            </a:pPr>
            <a:r>
              <a:rPr lang="en-GB" sz="2133">
                <a:solidFill>
                  <a:srgbClr val="FFFFFF"/>
                </a:solidFill>
                <a:latin typeface="Open Sans"/>
                <a:ea typeface="Open Sans"/>
                <a:cs typeface="Open Sans"/>
                <a:sym typeface="Open Sans"/>
              </a:rPr>
              <a:t>The estimated economic cost of accidental strikes on underground pipes and cables is £2.4 billion a year.</a:t>
            </a:r>
            <a:endParaRPr sz="2133">
              <a:solidFill>
                <a:srgbClr val="FFFFFF"/>
              </a:solidFill>
              <a:latin typeface="Open Sans"/>
              <a:ea typeface="Open Sans"/>
              <a:cs typeface="Open Sans"/>
              <a:sym typeface="Open Sans"/>
            </a:endParaRPr>
          </a:p>
          <a:p>
            <a:pPr marL="609585" lvl="0" indent="0" algn="l" rtl="0">
              <a:spcBef>
                <a:spcPts val="0"/>
              </a:spcBef>
              <a:spcAft>
                <a:spcPts val="0"/>
              </a:spcAft>
              <a:buNone/>
            </a:pPr>
            <a:endParaRPr sz="2133">
              <a:solidFill>
                <a:srgbClr val="FFFFFF"/>
              </a:solidFill>
              <a:latin typeface="Open Sans"/>
              <a:ea typeface="Open Sans"/>
              <a:cs typeface="Open Sans"/>
              <a:sym typeface="Open Sans"/>
            </a:endParaRPr>
          </a:p>
          <a:p>
            <a:pPr marL="609585" lvl="0" indent="-440256" algn="l" rtl="0">
              <a:spcBef>
                <a:spcPts val="0"/>
              </a:spcBef>
              <a:spcAft>
                <a:spcPts val="0"/>
              </a:spcAft>
              <a:buClr>
                <a:srgbClr val="FFFFFF"/>
              </a:buClr>
              <a:buSzPts val="1600"/>
              <a:buFont typeface="Open Sans"/>
              <a:buChar char="●"/>
            </a:pPr>
            <a:r>
              <a:rPr lang="en-GB" sz="2133">
                <a:solidFill>
                  <a:srgbClr val="FFFFFF"/>
                </a:solidFill>
                <a:latin typeface="Open Sans"/>
                <a:ea typeface="Open Sans"/>
                <a:cs typeface="Open Sans"/>
                <a:sym typeface="Open Sans"/>
              </a:rPr>
              <a:t>A conservative estimate of the benefits of a national approach to digitalising underground asset data calculates £30 worth of benefits for every £1 invested, which is an extremely high rate of return for any government programme.</a:t>
            </a:r>
            <a:endParaRPr sz="2133">
              <a:solidFill>
                <a:srgbClr val="FFFFFF"/>
              </a:solidFill>
              <a:latin typeface="Open Sans"/>
              <a:ea typeface="Open Sans"/>
              <a:cs typeface="Open Sans"/>
              <a:sym typeface="Open Sans"/>
            </a:endParaRPr>
          </a:p>
          <a:p>
            <a:pPr marL="609585" lvl="0" indent="0" algn="l" rtl="0">
              <a:spcBef>
                <a:spcPts val="0"/>
              </a:spcBef>
              <a:spcAft>
                <a:spcPts val="0"/>
              </a:spcAft>
              <a:buNone/>
            </a:pPr>
            <a:endParaRPr sz="2133">
              <a:solidFill>
                <a:srgbClr val="FFFFFF"/>
              </a:solidFill>
              <a:latin typeface="Open Sans"/>
              <a:ea typeface="Open Sans"/>
              <a:cs typeface="Open Sans"/>
              <a:sym typeface="Open Sans"/>
            </a:endParaRPr>
          </a:p>
          <a:p>
            <a:pPr marL="609585" lvl="0" indent="-440256" algn="l" rtl="0">
              <a:spcBef>
                <a:spcPts val="0"/>
              </a:spcBef>
              <a:spcAft>
                <a:spcPts val="0"/>
              </a:spcAft>
              <a:buClr>
                <a:srgbClr val="FFFFFF"/>
              </a:buClr>
              <a:buSzPts val="1600"/>
              <a:buFont typeface="Open Sans"/>
              <a:buChar char="●"/>
            </a:pPr>
            <a:r>
              <a:rPr lang="en-GB" sz="2133">
                <a:solidFill>
                  <a:srgbClr val="FFFFFF"/>
                </a:solidFill>
                <a:latin typeface="Open Sans"/>
                <a:ea typeface="Open Sans"/>
                <a:cs typeface="Open Sans"/>
                <a:sym typeface="Open Sans"/>
              </a:rPr>
              <a:t>There is little incentive for businesses to individually invest in reform where many of the risks and costs will be felt by other organisations.</a:t>
            </a:r>
            <a:endParaRPr sz="2133">
              <a:solidFill>
                <a:srgbClr val="FFFFFF"/>
              </a:solidFill>
              <a:latin typeface="Open Sans"/>
              <a:ea typeface="Open Sans"/>
              <a:cs typeface="Open Sans"/>
              <a:sym typeface="Open Sans"/>
            </a:endParaRPr>
          </a:p>
          <a:p>
            <a:pPr marL="609585" lvl="0" indent="0" algn="l" rtl="0">
              <a:spcBef>
                <a:spcPts val="0"/>
              </a:spcBef>
              <a:spcAft>
                <a:spcPts val="0"/>
              </a:spcAft>
              <a:buNone/>
            </a:pPr>
            <a:endParaRPr sz="2133">
              <a:solidFill>
                <a:srgbClr val="FFFFFF"/>
              </a:solidFill>
              <a:latin typeface="Open Sans"/>
              <a:ea typeface="Open Sans"/>
              <a:cs typeface="Open Sans"/>
              <a:sym typeface="Open Sans"/>
            </a:endParaRPr>
          </a:p>
          <a:p>
            <a:pPr marL="609585" lvl="0" indent="-440256" algn="l" rtl="0">
              <a:spcBef>
                <a:spcPts val="0"/>
              </a:spcBef>
              <a:spcAft>
                <a:spcPts val="0"/>
              </a:spcAft>
              <a:buClr>
                <a:srgbClr val="FFFFFF"/>
              </a:buClr>
              <a:buSzPts val="1600"/>
              <a:buFont typeface="Open Sans"/>
              <a:buChar char="●"/>
            </a:pPr>
            <a:r>
              <a:rPr lang="en-GB" sz="2133">
                <a:solidFill>
                  <a:srgbClr val="FFFFFF"/>
                </a:solidFill>
                <a:latin typeface="Open Sans"/>
                <a:ea typeface="Open Sans"/>
                <a:cs typeface="Open Sans"/>
                <a:sym typeface="Open Sans"/>
              </a:rPr>
              <a:t>We have published the approach taken to estimate the relevant benefits.</a:t>
            </a:r>
            <a:endParaRPr sz="2133">
              <a:solidFill>
                <a:srgbClr val="FFFFFF"/>
              </a:solidFill>
              <a:latin typeface="Open Sans"/>
              <a:ea typeface="Open Sans"/>
              <a:cs typeface="Open Sans"/>
              <a:sym typeface="Open Sans"/>
            </a:endParaRPr>
          </a:p>
          <a:p>
            <a:pPr marL="609585" lvl="0" indent="0" algn="l" rtl="0">
              <a:spcBef>
                <a:spcPts val="0"/>
              </a:spcBef>
              <a:spcAft>
                <a:spcPts val="0"/>
              </a:spcAft>
              <a:buNone/>
            </a:pPr>
            <a:endParaRPr sz="2133">
              <a:solidFill>
                <a:srgbClr val="FFFFFF"/>
              </a:solidFill>
              <a:latin typeface="Open Sans"/>
              <a:ea typeface="Open Sans"/>
              <a:cs typeface="Open Sans"/>
              <a:sym typeface="Open Sans"/>
            </a:endParaRPr>
          </a:p>
          <a:p>
            <a:pPr marL="609585" lvl="0" indent="-440256" algn="l" rtl="0">
              <a:spcBef>
                <a:spcPts val="0"/>
              </a:spcBef>
              <a:spcAft>
                <a:spcPts val="0"/>
              </a:spcAft>
              <a:buClr>
                <a:srgbClr val="FFFFFF"/>
              </a:buClr>
              <a:buSzPts val="1600"/>
              <a:buFont typeface="Open Sans"/>
              <a:buChar char="●"/>
            </a:pPr>
            <a:r>
              <a:rPr lang="en-GB" sz="2133">
                <a:solidFill>
                  <a:srgbClr val="FFFFFF"/>
                </a:solidFill>
                <a:latin typeface="Open Sans"/>
                <a:ea typeface="Open Sans"/>
                <a:cs typeface="Open Sans"/>
                <a:sym typeface="Open Sans"/>
              </a:rPr>
              <a:t>We are commissioning work to establish a baseline of asset strikes and near misses and supporting methodology which will help us measure some of the benefits.</a:t>
            </a:r>
            <a:endParaRPr sz="2133">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1096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86400" y="595200"/>
            <a:ext cx="10819200" cy="648000"/>
          </a:xfrm>
          <a:prstGeom prst="rect">
            <a:avLst/>
          </a:prstGeom>
        </p:spPr>
        <p:txBody>
          <a:bodyPr spcFirstLastPara="1" wrap="square" lIns="0" tIns="0" rIns="0" bIns="0" anchor="ctr" anchorCtr="0">
            <a:normAutofit/>
          </a:bodyPr>
          <a:lstStyle>
            <a:lvl1pPr lvl="0">
              <a:spcBef>
                <a:spcPts val="0"/>
              </a:spcBef>
              <a:spcAft>
                <a:spcPts val="0"/>
              </a:spcAft>
              <a:buClr>
                <a:srgbClr val="685CA4"/>
              </a:buClr>
              <a:buSzPts val="3150"/>
              <a:buFont typeface="Helvetica Neue"/>
              <a:buNone/>
              <a:defRPr sz="4200" b="1">
                <a:solidFill>
                  <a:srgbClr val="685CA4"/>
                </a:solidFill>
                <a:latin typeface="Helvetica Neue"/>
                <a:ea typeface="Helvetica Neue"/>
                <a:cs typeface="Helvetica Neue"/>
                <a:sym typeface="Helvetica Neue"/>
              </a:defRPr>
            </a:lvl1pPr>
            <a:lvl2pPr lvl="1">
              <a:spcBef>
                <a:spcPts val="0"/>
              </a:spcBef>
              <a:spcAft>
                <a:spcPts val="0"/>
              </a:spcAft>
              <a:buSzPts val="3150"/>
              <a:buNone/>
              <a:defRPr/>
            </a:lvl2pPr>
            <a:lvl3pPr lvl="2">
              <a:spcBef>
                <a:spcPts val="0"/>
              </a:spcBef>
              <a:spcAft>
                <a:spcPts val="0"/>
              </a:spcAft>
              <a:buSzPts val="3150"/>
              <a:buNone/>
              <a:defRPr/>
            </a:lvl3pPr>
            <a:lvl4pPr lvl="3">
              <a:spcBef>
                <a:spcPts val="0"/>
              </a:spcBef>
              <a:spcAft>
                <a:spcPts val="0"/>
              </a:spcAft>
              <a:buSzPts val="3150"/>
              <a:buNone/>
              <a:defRPr/>
            </a:lvl4pPr>
            <a:lvl5pPr lvl="4">
              <a:spcBef>
                <a:spcPts val="0"/>
              </a:spcBef>
              <a:spcAft>
                <a:spcPts val="0"/>
              </a:spcAft>
              <a:buSzPts val="3150"/>
              <a:buNone/>
              <a:defRPr/>
            </a:lvl5pPr>
            <a:lvl6pPr lvl="5">
              <a:spcBef>
                <a:spcPts val="0"/>
              </a:spcBef>
              <a:spcAft>
                <a:spcPts val="0"/>
              </a:spcAft>
              <a:buSzPts val="3150"/>
              <a:buNone/>
              <a:defRPr/>
            </a:lvl6pPr>
            <a:lvl7pPr lvl="6">
              <a:spcBef>
                <a:spcPts val="0"/>
              </a:spcBef>
              <a:spcAft>
                <a:spcPts val="0"/>
              </a:spcAft>
              <a:buSzPts val="3150"/>
              <a:buNone/>
              <a:defRPr/>
            </a:lvl7pPr>
            <a:lvl8pPr lvl="7">
              <a:spcBef>
                <a:spcPts val="0"/>
              </a:spcBef>
              <a:spcAft>
                <a:spcPts val="0"/>
              </a:spcAft>
              <a:buSzPts val="3150"/>
              <a:buNone/>
              <a:defRPr/>
            </a:lvl8pPr>
            <a:lvl9pPr lvl="8">
              <a:spcBef>
                <a:spcPts val="0"/>
              </a:spcBef>
              <a:spcAft>
                <a:spcPts val="0"/>
              </a:spcAft>
              <a:buSzPts val="3150"/>
              <a:buNone/>
              <a:defRPr/>
            </a:lvl9pPr>
          </a:lstStyle>
          <a:p>
            <a:endParaRPr/>
          </a:p>
        </p:txBody>
      </p:sp>
      <p:sp>
        <p:nvSpPr>
          <p:cNvPr id="38" name="Google Shape;38;p7"/>
          <p:cNvSpPr txBox="1">
            <a:spLocks noGrp="1"/>
          </p:cNvSpPr>
          <p:nvPr>
            <p:ph type="body" idx="1"/>
          </p:nvPr>
        </p:nvSpPr>
        <p:spPr>
          <a:xfrm>
            <a:off x="686400" y="1536633"/>
            <a:ext cx="5064000" cy="4320000"/>
          </a:xfrm>
          <a:prstGeom prst="rect">
            <a:avLst/>
          </a:prstGeom>
        </p:spPr>
        <p:txBody>
          <a:bodyPr spcFirstLastPara="1" wrap="square" lIns="0" tIns="0" rIns="0" bIns="0" anchor="t" anchorCtr="0">
            <a:normAutofit/>
          </a:bodyPr>
          <a:lstStyle>
            <a:lvl1pPr marL="609585" lvl="0" indent="-423323">
              <a:spcBef>
                <a:spcPts val="0"/>
              </a:spcBef>
              <a:spcAft>
                <a:spcPts val="0"/>
              </a:spcAft>
              <a:buClr>
                <a:srgbClr val="171A37"/>
              </a:buClr>
              <a:buSzPts val="1400"/>
              <a:buFont typeface="Open Sans"/>
              <a:buChar char="●"/>
              <a:defRPr sz="1867">
                <a:solidFill>
                  <a:srgbClr val="171A37"/>
                </a:solidFill>
                <a:latin typeface="Open Sans"/>
                <a:ea typeface="Open Sans"/>
                <a:cs typeface="Open Sans"/>
                <a:sym typeface="Open Sans"/>
              </a:defRPr>
            </a:lvl1pPr>
            <a:lvl2pPr marL="1219170" lvl="1"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2pPr>
            <a:lvl3pPr marL="1828754" lvl="2"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3pPr>
            <a:lvl4pPr marL="2438339" lvl="3"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4pPr>
            <a:lvl5pPr marL="3047924" lvl="4"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5pPr>
            <a:lvl6pPr marL="3657509" lvl="5"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6pPr>
            <a:lvl7pPr marL="4267093" lvl="6"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7pPr>
            <a:lvl8pPr marL="4876678" lvl="7"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8pPr>
            <a:lvl9pPr marL="5486263" lvl="8"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9pPr>
          </a:lstStyle>
          <a:p>
            <a:endParaRPr/>
          </a:p>
        </p:txBody>
      </p:sp>
      <p:sp>
        <p:nvSpPr>
          <p:cNvPr id="39" name="Google Shape;39;p7"/>
          <p:cNvSpPr txBox="1">
            <a:spLocks noGrp="1"/>
          </p:cNvSpPr>
          <p:nvPr>
            <p:ph type="body" idx="2"/>
          </p:nvPr>
        </p:nvSpPr>
        <p:spPr>
          <a:xfrm>
            <a:off x="6443200" y="1536633"/>
            <a:ext cx="5064000" cy="4320000"/>
          </a:xfrm>
          <a:prstGeom prst="rect">
            <a:avLst/>
          </a:prstGeom>
        </p:spPr>
        <p:txBody>
          <a:bodyPr spcFirstLastPara="1" wrap="square" lIns="0" tIns="0" rIns="0" bIns="0" anchor="t" anchorCtr="0">
            <a:normAutofit/>
          </a:bodyPr>
          <a:lstStyle>
            <a:lvl1pPr marL="609585" lvl="0" indent="-423323">
              <a:spcBef>
                <a:spcPts val="0"/>
              </a:spcBef>
              <a:spcAft>
                <a:spcPts val="0"/>
              </a:spcAft>
              <a:buClr>
                <a:srgbClr val="171A37"/>
              </a:buClr>
              <a:buSzPts val="1400"/>
              <a:buFont typeface="Open Sans"/>
              <a:buChar char="●"/>
              <a:defRPr sz="1867">
                <a:solidFill>
                  <a:srgbClr val="171A37"/>
                </a:solidFill>
                <a:latin typeface="Open Sans"/>
                <a:ea typeface="Open Sans"/>
                <a:cs typeface="Open Sans"/>
                <a:sym typeface="Open Sans"/>
              </a:defRPr>
            </a:lvl1pPr>
            <a:lvl2pPr marL="1219170" lvl="1"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2pPr>
            <a:lvl3pPr marL="1828754" lvl="2"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3pPr>
            <a:lvl4pPr marL="2438339" lvl="3"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4pPr>
            <a:lvl5pPr marL="3047924" lvl="4"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5pPr>
            <a:lvl6pPr marL="3657509" lvl="5"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6pPr>
            <a:lvl7pPr marL="4267093" lvl="6"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7pPr>
            <a:lvl8pPr marL="4876678" lvl="7"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8pPr>
            <a:lvl9pPr marL="5486263" lvl="8" indent="-406390">
              <a:spcBef>
                <a:spcPts val="0"/>
              </a:spcBef>
              <a:spcAft>
                <a:spcPts val="0"/>
              </a:spcAft>
              <a:buClr>
                <a:srgbClr val="171A37"/>
              </a:buClr>
              <a:buSzPts val="1200"/>
              <a:buFont typeface="Open Sans"/>
              <a:buChar char="■"/>
              <a:defRPr sz="1600">
                <a:solidFill>
                  <a:srgbClr val="171A37"/>
                </a:solidFill>
                <a:latin typeface="Open Sans"/>
                <a:ea typeface="Open Sans"/>
                <a:cs typeface="Open Sans"/>
                <a:sym typeface="Open Sans"/>
              </a:defRPr>
            </a:lvl9pPr>
          </a:lstStyle>
          <a:p>
            <a:endParaRPr/>
          </a:p>
        </p:txBody>
      </p:sp>
      <p:sp>
        <p:nvSpPr>
          <p:cNvPr id="40" name="Google Shape;40;p7"/>
          <p:cNvSpPr txBox="1">
            <a:spLocks noGrp="1"/>
          </p:cNvSpPr>
          <p:nvPr>
            <p:ph type="sldNum" idx="12"/>
          </p:nvPr>
        </p:nvSpPr>
        <p:spPr>
          <a:xfrm>
            <a:off x="10776000" y="6235200"/>
            <a:ext cx="731600" cy="524800"/>
          </a:xfrm>
          <a:prstGeom prst="rect">
            <a:avLst/>
          </a:prstGeom>
        </p:spPr>
        <p:txBody>
          <a:bodyPr spcFirstLastPara="1" wrap="square" lIns="0" tIns="0" rIns="0" bIns="0" anchor="ctr" anchorCtr="0">
            <a:normAutofit/>
          </a:bodyPr>
          <a:lstStyle>
            <a:lvl1pPr lvl="0">
              <a:buNone/>
              <a:defRPr sz="1067">
                <a:solidFill>
                  <a:schemeClr val="dk1"/>
                </a:solidFill>
                <a:latin typeface="Helvetica Neue"/>
                <a:ea typeface="Helvetica Neue"/>
                <a:cs typeface="Helvetica Neue"/>
                <a:sym typeface="Helvetica Neue"/>
              </a:defRPr>
            </a:lvl1pPr>
            <a:lvl2pPr lvl="1">
              <a:buNone/>
              <a:defRPr sz="1067">
                <a:solidFill>
                  <a:schemeClr val="dk1"/>
                </a:solidFill>
                <a:latin typeface="Helvetica Neue"/>
                <a:ea typeface="Helvetica Neue"/>
                <a:cs typeface="Helvetica Neue"/>
                <a:sym typeface="Helvetica Neue"/>
              </a:defRPr>
            </a:lvl2pPr>
            <a:lvl3pPr lvl="2">
              <a:buNone/>
              <a:defRPr sz="1067">
                <a:solidFill>
                  <a:schemeClr val="dk1"/>
                </a:solidFill>
                <a:latin typeface="Helvetica Neue"/>
                <a:ea typeface="Helvetica Neue"/>
                <a:cs typeface="Helvetica Neue"/>
                <a:sym typeface="Helvetica Neue"/>
              </a:defRPr>
            </a:lvl3pPr>
            <a:lvl4pPr lvl="3">
              <a:buNone/>
              <a:defRPr sz="1067">
                <a:solidFill>
                  <a:schemeClr val="dk1"/>
                </a:solidFill>
                <a:latin typeface="Helvetica Neue"/>
                <a:ea typeface="Helvetica Neue"/>
                <a:cs typeface="Helvetica Neue"/>
                <a:sym typeface="Helvetica Neue"/>
              </a:defRPr>
            </a:lvl4pPr>
            <a:lvl5pPr lvl="4">
              <a:buNone/>
              <a:defRPr sz="1067">
                <a:solidFill>
                  <a:schemeClr val="dk1"/>
                </a:solidFill>
                <a:latin typeface="Helvetica Neue"/>
                <a:ea typeface="Helvetica Neue"/>
                <a:cs typeface="Helvetica Neue"/>
                <a:sym typeface="Helvetica Neue"/>
              </a:defRPr>
            </a:lvl5pPr>
            <a:lvl6pPr lvl="5">
              <a:buNone/>
              <a:defRPr sz="1067">
                <a:solidFill>
                  <a:schemeClr val="dk1"/>
                </a:solidFill>
                <a:latin typeface="Helvetica Neue"/>
                <a:ea typeface="Helvetica Neue"/>
                <a:cs typeface="Helvetica Neue"/>
                <a:sym typeface="Helvetica Neue"/>
              </a:defRPr>
            </a:lvl6pPr>
            <a:lvl7pPr lvl="6">
              <a:buNone/>
              <a:defRPr sz="1067">
                <a:solidFill>
                  <a:schemeClr val="dk1"/>
                </a:solidFill>
                <a:latin typeface="Helvetica Neue"/>
                <a:ea typeface="Helvetica Neue"/>
                <a:cs typeface="Helvetica Neue"/>
                <a:sym typeface="Helvetica Neue"/>
              </a:defRPr>
            </a:lvl7pPr>
            <a:lvl8pPr lvl="7">
              <a:buNone/>
              <a:defRPr sz="1067">
                <a:solidFill>
                  <a:schemeClr val="dk1"/>
                </a:solidFill>
                <a:latin typeface="Helvetica Neue"/>
                <a:ea typeface="Helvetica Neue"/>
                <a:cs typeface="Helvetica Neue"/>
                <a:sym typeface="Helvetica Neue"/>
              </a:defRPr>
            </a:lvl8pPr>
            <a:lvl9pPr lvl="8">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cxnSp>
        <p:nvCxnSpPr>
          <p:cNvPr id="41" name="Google Shape;41;p7"/>
          <p:cNvCxnSpPr/>
          <p:nvPr/>
        </p:nvCxnSpPr>
        <p:spPr>
          <a:xfrm>
            <a:off x="685800" y="6134100"/>
            <a:ext cx="10820400" cy="0"/>
          </a:xfrm>
          <a:prstGeom prst="straightConnector1">
            <a:avLst/>
          </a:prstGeom>
          <a:noFill/>
          <a:ln w="9525" cap="rnd" cmpd="sng">
            <a:solidFill>
              <a:srgbClr val="685CA4"/>
            </a:solidFill>
            <a:prstDash val="solid"/>
            <a:round/>
            <a:headEnd type="none" w="sm" len="sm"/>
            <a:tailEnd type="none" w="sm" len="sm"/>
          </a:ln>
        </p:spPr>
      </p:cxnSp>
      <p:sp>
        <p:nvSpPr>
          <p:cNvPr id="42" name="Google Shape;42;p7"/>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Tree>
    <p:extLst>
      <p:ext uri="{BB962C8B-B14F-4D97-AF65-F5344CB8AC3E}">
        <p14:creationId xmlns:p14="http://schemas.microsoft.com/office/powerpoint/2010/main" val="3152644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Slide">
  <p:cSld name="Picture Slide">
    <p:bg>
      <p:bgPr>
        <a:solidFill>
          <a:schemeClr val="lt1"/>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686400" y="593367"/>
            <a:ext cx="4723200" cy="1296000"/>
          </a:xfrm>
          <a:prstGeom prst="rect">
            <a:avLst/>
          </a:prstGeom>
        </p:spPr>
        <p:txBody>
          <a:bodyPr spcFirstLastPara="1" wrap="square" lIns="0" tIns="0" rIns="0" bIns="0" anchor="t" anchorCtr="0">
            <a:normAutofit/>
          </a:bodyPr>
          <a:lstStyle>
            <a:lvl1pPr lvl="0" rtl="0">
              <a:spcBef>
                <a:spcPts val="0"/>
              </a:spcBef>
              <a:spcAft>
                <a:spcPts val="0"/>
              </a:spcAft>
              <a:buClr>
                <a:srgbClr val="685CA4"/>
              </a:buClr>
              <a:buSzPts val="3150"/>
              <a:buFont typeface="Helvetica Neue"/>
              <a:buNone/>
              <a:defRPr sz="4200" b="1">
                <a:solidFill>
                  <a:srgbClr val="685CA4"/>
                </a:solidFill>
                <a:latin typeface="Helvetica Neue"/>
                <a:ea typeface="Helvetica Neue"/>
                <a:cs typeface="Helvetica Neue"/>
                <a:sym typeface="Helvetica Neue"/>
              </a:defRPr>
            </a:lvl1pPr>
            <a:lvl2pPr lvl="1" rtl="0">
              <a:spcBef>
                <a:spcPts val="0"/>
              </a:spcBef>
              <a:spcAft>
                <a:spcPts val="0"/>
              </a:spcAft>
              <a:buSzPts val="3150"/>
              <a:buNone/>
              <a:defRPr/>
            </a:lvl2pPr>
            <a:lvl3pPr lvl="2" rtl="0">
              <a:spcBef>
                <a:spcPts val="0"/>
              </a:spcBef>
              <a:spcAft>
                <a:spcPts val="0"/>
              </a:spcAft>
              <a:buSzPts val="3150"/>
              <a:buNone/>
              <a:defRPr/>
            </a:lvl3pPr>
            <a:lvl4pPr lvl="3" rtl="0">
              <a:spcBef>
                <a:spcPts val="0"/>
              </a:spcBef>
              <a:spcAft>
                <a:spcPts val="0"/>
              </a:spcAft>
              <a:buSzPts val="3150"/>
              <a:buNone/>
              <a:defRPr/>
            </a:lvl4pPr>
            <a:lvl5pPr lvl="4" rtl="0">
              <a:spcBef>
                <a:spcPts val="0"/>
              </a:spcBef>
              <a:spcAft>
                <a:spcPts val="0"/>
              </a:spcAft>
              <a:buSzPts val="3150"/>
              <a:buNone/>
              <a:defRPr/>
            </a:lvl5pPr>
            <a:lvl6pPr lvl="5" rtl="0">
              <a:spcBef>
                <a:spcPts val="0"/>
              </a:spcBef>
              <a:spcAft>
                <a:spcPts val="0"/>
              </a:spcAft>
              <a:buSzPts val="3150"/>
              <a:buNone/>
              <a:defRPr/>
            </a:lvl6pPr>
            <a:lvl7pPr lvl="6" rtl="0">
              <a:spcBef>
                <a:spcPts val="0"/>
              </a:spcBef>
              <a:spcAft>
                <a:spcPts val="0"/>
              </a:spcAft>
              <a:buSzPts val="3150"/>
              <a:buNone/>
              <a:defRPr/>
            </a:lvl7pPr>
            <a:lvl8pPr lvl="7" rtl="0">
              <a:spcBef>
                <a:spcPts val="0"/>
              </a:spcBef>
              <a:spcAft>
                <a:spcPts val="0"/>
              </a:spcAft>
              <a:buSzPts val="3150"/>
              <a:buNone/>
              <a:defRPr/>
            </a:lvl8pPr>
            <a:lvl9pPr lvl="8" rtl="0">
              <a:spcBef>
                <a:spcPts val="0"/>
              </a:spcBef>
              <a:spcAft>
                <a:spcPts val="0"/>
              </a:spcAft>
              <a:buSzPts val="3150"/>
              <a:buNone/>
              <a:defRPr/>
            </a:lvl9pPr>
          </a:lstStyle>
          <a:p>
            <a:endParaRPr/>
          </a:p>
        </p:txBody>
      </p:sp>
      <p:sp>
        <p:nvSpPr>
          <p:cNvPr id="45" name="Google Shape;45;p8"/>
          <p:cNvSpPr txBox="1">
            <a:spLocks noGrp="1"/>
          </p:cNvSpPr>
          <p:nvPr>
            <p:ph type="body" idx="1"/>
          </p:nvPr>
        </p:nvSpPr>
        <p:spPr>
          <a:xfrm>
            <a:off x="687200" y="2184000"/>
            <a:ext cx="4723200" cy="3672000"/>
          </a:xfrm>
          <a:prstGeom prst="rect">
            <a:avLst/>
          </a:prstGeom>
        </p:spPr>
        <p:txBody>
          <a:bodyPr spcFirstLastPara="1" wrap="square" lIns="0" tIns="0" rIns="0" bIns="0" anchor="t" anchorCtr="0">
            <a:normAutofit/>
          </a:bodyPr>
          <a:lstStyle>
            <a:lvl1pPr marL="609585" lvl="0" indent="-457189" rtl="0">
              <a:lnSpc>
                <a:spcPct val="115000"/>
              </a:lnSpc>
              <a:spcBef>
                <a:spcPts val="0"/>
              </a:spcBef>
              <a:spcAft>
                <a:spcPts val="0"/>
              </a:spcAft>
              <a:buClr>
                <a:srgbClr val="171A37"/>
              </a:buClr>
              <a:buSzPts val="1800"/>
              <a:buFont typeface="Open Sans"/>
              <a:buChar char="●"/>
              <a:defRPr>
                <a:solidFill>
                  <a:srgbClr val="171A37"/>
                </a:solidFill>
                <a:latin typeface="Open Sans"/>
                <a:ea typeface="Open Sans"/>
                <a:cs typeface="Open Sans"/>
                <a:sym typeface="Open Sans"/>
              </a:defRPr>
            </a:lvl1pPr>
            <a:lvl2pPr marL="1219170" lvl="1"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2pPr>
            <a:lvl3pPr marL="1828754" lvl="2"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3pPr>
            <a:lvl4pPr marL="2438339" lvl="3"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4pPr>
            <a:lvl5pPr marL="3047924" lvl="4"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5pPr>
            <a:lvl6pPr marL="3657509" lvl="5"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6pPr>
            <a:lvl7pPr marL="4267093" lvl="6"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7pPr>
            <a:lvl8pPr marL="4876678" lvl="7"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8pPr>
            <a:lvl9pPr marL="5486263" lvl="8" indent="-423323" rtl="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9pPr>
          </a:lstStyle>
          <a:p>
            <a:endParaRPr/>
          </a:p>
        </p:txBody>
      </p:sp>
      <p:sp>
        <p:nvSpPr>
          <p:cNvPr id="46" name="Google Shape;46;p8"/>
          <p:cNvSpPr>
            <a:spLocks noGrp="1"/>
          </p:cNvSpPr>
          <p:nvPr>
            <p:ph type="pic" idx="2"/>
          </p:nvPr>
        </p:nvSpPr>
        <p:spPr>
          <a:xfrm>
            <a:off x="6096000" y="0"/>
            <a:ext cx="6096000" cy="6858000"/>
          </a:xfrm>
          <a:prstGeom prst="rect">
            <a:avLst/>
          </a:prstGeom>
          <a:noFill/>
          <a:ln>
            <a:noFill/>
          </a:ln>
        </p:spPr>
      </p:sp>
      <p:cxnSp>
        <p:nvCxnSpPr>
          <p:cNvPr id="47" name="Google Shape;47;p8"/>
          <p:cNvCxnSpPr/>
          <p:nvPr/>
        </p:nvCxnSpPr>
        <p:spPr>
          <a:xfrm>
            <a:off x="686400" y="6134400"/>
            <a:ext cx="4723200" cy="14800"/>
          </a:xfrm>
          <a:prstGeom prst="straightConnector1">
            <a:avLst/>
          </a:prstGeom>
          <a:noFill/>
          <a:ln w="9525" cap="flat" cmpd="sng">
            <a:solidFill>
              <a:srgbClr val="685CA4"/>
            </a:solidFill>
            <a:prstDash val="solid"/>
            <a:round/>
            <a:headEnd type="none" w="med" len="med"/>
            <a:tailEnd type="none" w="med" len="med"/>
          </a:ln>
        </p:spPr>
      </p:cxnSp>
      <p:sp>
        <p:nvSpPr>
          <p:cNvPr id="48" name="Google Shape;48;p8"/>
          <p:cNvSpPr txBox="1">
            <a:spLocks noGrp="1"/>
          </p:cNvSpPr>
          <p:nvPr>
            <p:ph type="sldNum" idx="12"/>
          </p:nvPr>
        </p:nvSpPr>
        <p:spPr>
          <a:xfrm>
            <a:off x="4680000" y="6235200"/>
            <a:ext cx="731600" cy="524800"/>
          </a:xfrm>
          <a:prstGeom prst="rect">
            <a:avLst/>
          </a:prstGeom>
        </p:spPr>
        <p:txBody>
          <a:bodyPr spcFirstLastPara="1" wrap="square" lIns="0" tIns="0" rIns="0" bIns="0" anchor="ctr" anchorCtr="0">
            <a:normAutofit/>
          </a:bodyPr>
          <a:lstStyle>
            <a:lvl1pPr lvl="0">
              <a:buNone/>
              <a:defRPr sz="1067">
                <a:solidFill>
                  <a:schemeClr val="dk1"/>
                </a:solidFill>
                <a:latin typeface="Helvetica Neue"/>
                <a:ea typeface="Helvetica Neue"/>
                <a:cs typeface="Helvetica Neue"/>
                <a:sym typeface="Helvetica Neue"/>
              </a:defRPr>
            </a:lvl1pPr>
            <a:lvl2pPr lvl="1">
              <a:buNone/>
              <a:defRPr sz="1067">
                <a:solidFill>
                  <a:schemeClr val="dk1"/>
                </a:solidFill>
                <a:latin typeface="Helvetica Neue"/>
                <a:ea typeface="Helvetica Neue"/>
                <a:cs typeface="Helvetica Neue"/>
                <a:sym typeface="Helvetica Neue"/>
              </a:defRPr>
            </a:lvl2pPr>
            <a:lvl3pPr lvl="2">
              <a:buNone/>
              <a:defRPr sz="1067">
                <a:solidFill>
                  <a:schemeClr val="dk1"/>
                </a:solidFill>
                <a:latin typeface="Helvetica Neue"/>
                <a:ea typeface="Helvetica Neue"/>
                <a:cs typeface="Helvetica Neue"/>
                <a:sym typeface="Helvetica Neue"/>
              </a:defRPr>
            </a:lvl3pPr>
            <a:lvl4pPr lvl="3">
              <a:buNone/>
              <a:defRPr sz="1067">
                <a:solidFill>
                  <a:schemeClr val="dk1"/>
                </a:solidFill>
                <a:latin typeface="Helvetica Neue"/>
                <a:ea typeface="Helvetica Neue"/>
                <a:cs typeface="Helvetica Neue"/>
                <a:sym typeface="Helvetica Neue"/>
              </a:defRPr>
            </a:lvl4pPr>
            <a:lvl5pPr lvl="4">
              <a:buNone/>
              <a:defRPr sz="1067">
                <a:solidFill>
                  <a:schemeClr val="dk1"/>
                </a:solidFill>
                <a:latin typeface="Helvetica Neue"/>
                <a:ea typeface="Helvetica Neue"/>
                <a:cs typeface="Helvetica Neue"/>
                <a:sym typeface="Helvetica Neue"/>
              </a:defRPr>
            </a:lvl5pPr>
            <a:lvl6pPr lvl="5">
              <a:buNone/>
              <a:defRPr sz="1067">
                <a:solidFill>
                  <a:schemeClr val="dk1"/>
                </a:solidFill>
                <a:latin typeface="Helvetica Neue"/>
                <a:ea typeface="Helvetica Neue"/>
                <a:cs typeface="Helvetica Neue"/>
                <a:sym typeface="Helvetica Neue"/>
              </a:defRPr>
            </a:lvl6pPr>
            <a:lvl7pPr lvl="6">
              <a:buNone/>
              <a:defRPr sz="1067">
                <a:solidFill>
                  <a:schemeClr val="dk1"/>
                </a:solidFill>
                <a:latin typeface="Helvetica Neue"/>
                <a:ea typeface="Helvetica Neue"/>
                <a:cs typeface="Helvetica Neue"/>
                <a:sym typeface="Helvetica Neue"/>
              </a:defRPr>
            </a:lvl7pPr>
            <a:lvl8pPr lvl="7">
              <a:buNone/>
              <a:defRPr sz="1067">
                <a:solidFill>
                  <a:schemeClr val="dk1"/>
                </a:solidFill>
                <a:latin typeface="Helvetica Neue"/>
                <a:ea typeface="Helvetica Neue"/>
                <a:cs typeface="Helvetica Neue"/>
                <a:sym typeface="Helvetica Neue"/>
              </a:defRPr>
            </a:lvl8pPr>
            <a:lvl9pPr lvl="8">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49" name="Google Shape;49;p8"/>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Tree>
    <p:extLst>
      <p:ext uri="{BB962C8B-B14F-4D97-AF65-F5344CB8AC3E}">
        <p14:creationId xmlns:p14="http://schemas.microsoft.com/office/powerpoint/2010/main" val="2951551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y do we need NUAR?">
  <p:cSld name="Why do we need NUAR?">
    <p:bg>
      <p:bgPr>
        <a:solidFill>
          <a:schemeClr val="lt1"/>
        </a:solidFill>
        <a:effectLst/>
      </p:bgPr>
    </p:bg>
    <p:spTree>
      <p:nvGrpSpPr>
        <p:cNvPr id="1" name="Shape 50"/>
        <p:cNvGrpSpPr/>
        <p:nvPr/>
      </p:nvGrpSpPr>
      <p:grpSpPr>
        <a:xfrm>
          <a:off x="0" y="0"/>
          <a:ext cx="0" cy="0"/>
          <a:chOff x="0" y="0"/>
          <a:chExt cx="0" cy="0"/>
        </a:xfrm>
      </p:grpSpPr>
      <p:cxnSp>
        <p:nvCxnSpPr>
          <p:cNvPr id="51" name="Google Shape;51;p9"/>
          <p:cNvCxnSpPr/>
          <p:nvPr/>
        </p:nvCxnSpPr>
        <p:spPr>
          <a:xfrm>
            <a:off x="686400" y="6134400"/>
            <a:ext cx="4723200" cy="14800"/>
          </a:xfrm>
          <a:prstGeom prst="straightConnector1">
            <a:avLst/>
          </a:prstGeom>
          <a:noFill/>
          <a:ln w="9525" cap="flat" cmpd="sng">
            <a:solidFill>
              <a:srgbClr val="685CA4"/>
            </a:solidFill>
            <a:prstDash val="solid"/>
            <a:round/>
            <a:headEnd type="none" w="med" len="med"/>
            <a:tailEnd type="none" w="med" len="med"/>
          </a:ln>
        </p:spPr>
      </p:cxnSp>
      <p:sp>
        <p:nvSpPr>
          <p:cNvPr id="52" name="Google Shape;52;p9"/>
          <p:cNvSpPr txBox="1">
            <a:spLocks noGrp="1"/>
          </p:cNvSpPr>
          <p:nvPr>
            <p:ph type="sldNum" idx="12"/>
          </p:nvPr>
        </p:nvSpPr>
        <p:spPr>
          <a:xfrm>
            <a:off x="4680000" y="6235200"/>
            <a:ext cx="731600" cy="524800"/>
          </a:xfrm>
          <a:prstGeom prst="rect">
            <a:avLst/>
          </a:prstGeom>
        </p:spPr>
        <p:txBody>
          <a:bodyPr spcFirstLastPara="1" wrap="square" lIns="0" tIns="0" rIns="0" bIns="0" anchor="ctr" anchorCtr="0">
            <a:normAutofit/>
          </a:bodyPr>
          <a:lstStyle>
            <a:lvl1pPr lvl="0" rtl="0">
              <a:buNone/>
              <a:defRPr sz="1067">
                <a:solidFill>
                  <a:schemeClr val="dk1"/>
                </a:solidFill>
                <a:latin typeface="Helvetica Neue"/>
                <a:ea typeface="Helvetica Neue"/>
                <a:cs typeface="Helvetica Neue"/>
                <a:sym typeface="Helvetica Neue"/>
              </a:defRPr>
            </a:lvl1pPr>
            <a:lvl2pPr lvl="1" rtl="0">
              <a:buNone/>
              <a:defRPr sz="1067">
                <a:solidFill>
                  <a:schemeClr val="dk1"/>
                </a:solidFill>
                <a:latin typeface="Helvetica Neue"/>
                <a:ea typeface="Helvetica Neue"/>
                <a:cs typeface="Helvetica Neue"/>
                <a:sym typeface="Helvetica Neue"/>
              </a:defRPr>
            </a:lvl2pPr>
            <a:lvl3pPr lvl="2" rtl="0">
              <a:buNone/>
              <a:defRPr sz="1067">
                <a:solidFill>
                  <a:schemeClr val="dk1"/>
                </a:solidFill>
                <a:latin typeface="Helvetica Neue"/>
                <a:ea typeface="Helvetica Neue"/>
                <a:cs typeface="Helvetica Neue"/>
                <a:sym typeface="Helvetica Neue"/>
              </a:defRPr>
            </a:lvl3pPr>
            <a:lvl4pPr lvl="3" rtl="0">
              <a:buNone/>
              <a:defRPr sz="1067">
                <a:solidFill>
                  <a:schemeClr val="dk1"/>
                </a:solidFill>
                <a:latin typeface="Helvetica Neue"/>
                <a:ea typeface="Helvetica Neue"/>
                <a:cs typeface="Helvetica Neue"/>
                <a:sym typeface="Helvetica Neue"/>
              </a:defRPr>
            </a:lvl4pPr>
            <a:lvl5pPr lvl="4" rtl="0">
              <a:buNone/>
              <a:defRPr sz="1067">
                <a:solidFill>
                  <a:schemeClr val="dk1"/>
                </a:solidFill>
                <a:latin typeface="Helvetica Neue"/>
                <a:ea typeface="Helvetica Neue"/>
                <a:cs typeface="Helvetica Neue"/>
                <a:sym typeface="Helvetica Neue"/>
              </a:defRPr>
            </a:lvl5pPr>
            <a:lvl6pPr lvl="5" rtl="0">
              <a:buNone/>
              <a:defRPr sz="1067">
                <a:solidFill>
                  <a:schemeClr val="dk1"/>
                </a:solidFill>
                <a:latin typeface="Helvetica Neue"/>
                <a:ea typeface="Helvetica Neue"/>
                <a:cs typeface="Helvetica Neue"/>
                <a:sym typeface="Helvetica Neue"/>
              </a:defRPr>
            </a:lvl6pPr>
            <a:lvl7pPr lvl="6" rtl="0">
              <a:buNone/>
              <a:defRPr sz="1067">
                <a:solidFill>
                  <a:schemeClr val="dk1"/>
                </a:solidFill>
                <a:latin typeface="Helvetica Neue"/>
                <a:ea typeface="Helvetica Neue"/>
                <a:cs typeface="Helvetica Neue"/>
                <a:sym typeface="Helvetica Neue"/>
              </a:defRPr>
            </a:lvl7pPr>
            <a:lvl8pPr lvl="7" rtl="0">
              <a:buNone/>
              <a:defRPr sz="1067">
                <a:solidFill>
                  <a:schemeClr val="dk1"/>
                </a:solidFill>
                <a:latin typeface="Helvetica Neue"/>
                <a:ea typeface="Helvetica Neue"/>
                <a:cs typeface="Helvetica Neue"/>
                <a:sym typeface="Helvetica Neue"/>
              </a:defRPr>
            </a:lvl8pPr>
            <a:lvl9pPr lvl="8" rtl="0">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53" name="Google Shape;53;p9"/>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
        <p:nvSpPr>
          <p:cNvPr id="54" name="Google Shape;54;p9"/>
          <p:cNvSpPr txBox="1"/>
          <p:nvPr/>
        </p:nvSpPr>
        <p:spPr>
          <a:xfrm>
            <a:off x="686400" y="595200"/>
            <a:ext cx="4723200" cy="1296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685CA4"/>
                </a:solidFill>
                <a:latin typeface="Helvetica Neue"/>
                <a:ea typeface="Helvetica Neue"/>
                <a:cs typeface="Helvetica Neue"/>
                <a:sym typeface="Helvetica Neue"/>
              </a:rPr>
              <a:t>Why do we need NUAR?</a:t>
            </a:r>
            <a:endParaRPr sz="4200" b="1">
              <a:solidFill>
                <a:srgbClr val="685CA4"/>
              </a:solidFill>
              <a:latin typeface="Helvetica Neue"/>
              <a:ea typeface="Helvetica Neue"/>
              <a:cs typeface="Helvetica Neue"/>
              <a:sym typeface="Helvetica Neue"/>
            </a:endParaRPr>
          </a:p>
        </p:txBody>
      </p:sp>
      <p:sp>
        <p:nvSpPr>
          <p:cNvPr id="55" name="Google Shape;55;p9"/>
          <p:cNvSpPr txBox="1"/>
          <p:nvPr/>
        </p:nvSpPr>
        <p:spPr>
          <a:xfrm>
            <a:off x="686400" y="2184000"/>
            <a:ext cx="4723200" cy="3672000"/>
          </a:xfrm>
          <a:prstGeom prst="rect">
            <a:avLst/>
          </a:prstGeom>
          <a:noFill/>
          <a:ln>
            <a:noFill/>
          </a:ln>
        </p:spPr>
        <p:txBody>
          <a:bodyPr spcFirstLastPara="1" wrap="square" lIns="0" tIns="0" rIns="0" bIns="0" anchor="t" anchorCtr="0">
            <a:normAutofit fontScale="62500" lnSpcReduction="20000"/>
          </a:bodyPr>
          <a:lstStyle/>
          <a:p>
            <a:pPr marL="609585" lvl="0" indent="-396653" algn="l" rtl="0">
              <a:spcBef>
                <a:spcPts val="0"/>
              </a:spcBef>
              <a:spcAft>
                <a:spcPts val="0"/>
              </a:spcAft>
              <a:buSzPct val="100000"/>
              <a:buFont typeface="Open Sans"/>
              <a:buChar char="●"/>
            </a:pPr>
            <a:r>
              <a:rPr lang="en-GB" sz="2400">
                <a:latin typeface="Open Sans"/>
                <a:ea typeface="Open Sans"/>
                <a:cs typeface="Open Sans"/>
                <a:sym typeface="Open Sans"/>
              </a:rPr>
              <a:t>The </a:t>
            </a:r>
            <a:r>
              <a:rPr lang="en-GB" sz="2400" b="1">
                <a:latin typeface="Open Sans"/>
                <a:ea typeface="Open Sans"/>
                <a:cs typeface="Open Sans"/>
                <a:sym typeface="Open Sans"/>
              </a:rPr>
              <a:t>UK does not have a consistent process for sharing data about underground pipes and cables</a:t>
            </a:r>
            <a:r>
              <a:rPr lang="en-GB" sz="2400">
                <a:latin typeface="Open Sans"/>
                <a:ea typeface="Open Sans"/>
                <a:cs typeface="Open Sans"/>
                <a:sym typeface="Open Sans"/>
              </a:rPr>
              <a:t>.</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a:latin typeface="Open Sans"/>
                <a:ea typeface="Open Sans"/>
                <a:cs typeface="Open Sans"/>
                <a:sym typeface="Open Sans"/>
              </a:rPr>
              <a:t>Owners of buried assets are left with an </a:t>
            </a:r>
            <a:r>
              <a:rPr lang="en-GB" sz="2400" b="1">
                <a:latin typeface="Open Sans"/>
                <a:ea typeface="Open Sans"/>
                <a:cs typeface="Open Sans"/>
                <a:sym typeface="Open Sans"/>
              </a:rPr>
              <a:t>administrative burden of contacting all asset owners</a:t>
            </a:r>
            <a:r>
              <a:rPr lang="en-GB" sz="2400">
                <a:latin typeface="Open Sans"/>
                <a:ea typeface="Open Sans"/>
                <a:cs typeface="Open Sans"/>
                <a:sym typeface="Open Sans"/>
              </a:rPr>
              <a:t> who have assets in the area creating delays and inefficiencies.</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b="1">
                <a:latin typeface="Open Sans"/>
                <a:ea typeface="Open Sans"/>
                <a:cs typeface="Open Sans"/>
                <a:sym typeface="Open Sans"/>
              </a:rPr>
              <a:t>Data is often received in various formats, scales and degrees of quality</a:t>
            </a:r>
            <a:r>
              <a:rPr lang="en-GB" sz="2400">
                <a:latin typeface="Open Sans"/>
                <a:ea typeface="Open Sans"/>
                <a:cs typeface="Open Sans"/>
                <a:sym typeface="Open Sans"/>
              </a:rPr>
              <a:t>, making it difficult to patch together a comprehensive picture of what’s beneath our feet.</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a:latin typeface="Open Sans"/>
                <a:ea typeface="Open Sans"/>
                <a:cs typeface="Open Sans"/>
                <a:sym typeface="Open Sans"/>
              </a:rPr>
              <a:t>As a result, </a:t>
            </a:r>
            <a:r>
              <a:rPr lang="en-GB" sz="2400" b="1">
                <a:latin typeface="Open Sans"/>
                <a:ea typeface="Open Sans"/>
                <a:cs typeface="Open Sans"/>
                <a:sym typeface="Open Sans"/>
              </a:rPr>
              <a:t>worker safety is put at risk</a:t>
            </a:r>
            <a:r>
              <a:rPr lang="en-GB" sz="2400">
                <a:latin typeface="Open Sans"/>
                <a:ea typeface="Open Sans"/>
                <a:cs typeface="Open Sans"/>
                <a:sym typeface="Open Sans"/>
              </a:rPr>
              <a:t> as is the likelihood of expensive utility strikes which often impact services to local residents and businesses.</a:t>
            </a:r>
            <a:endParaRPr sz="2400">
              <a:latin typeface="Open Sans"/>
              <a:ea typeface="Open Sans"/>
              <a:cs typeface="Open Sans"/>
              <a:sym typeface="Open Sans"/>
            </a:endParaRPr>
          </a:p>
        </p:txBody>
      </p:sp>
      <p:pic>
        <p:nvPicPr>
          <p:cNvPr id="56" name="Google Shape;56;p9"/>
          <p:cNvPicPr preferRelativeResize="0"/>
          <p:nvPr/>
        </p:nvPicPr>
        <p:blipFill rotWithShape="1">
          <a:blip r:embed="rId2">
            <a:alphaModFix/>
          </a:blip>
          <a:srcRect l="2315" t="7827" b="9772"/>
          <a:stretch/>
        </p:blipFill>
        <p:spPr>
          <a:xfrm>
            <a:off x="6096000" y="1"/>
            <a:ext cx="6096000" cy="6857999"/>
          </a:xfrm>
          <a:prstGeom prst="rect">
            <a:avLst/>
          </a:prstGeom>
          <a:noFill/>
          <a:ln>
            <a:noFill/>
          </a:ln>
        </p:spPr>
      </p:pic>
    </p:spTree>
    <p:extLst>
      <p:ext uri="{BB962C8B-B14F-4D97-AF65-F5344CB8AC3E}">
        <p14:creationId xmlns:p14="http://schemas.microsoft.com/office/powerpoint/2010/main" val="584011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92B7-A9AA-49EA-AC10-47FBB3855C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EDABF3-0D10-4276-907E-81CAC30F8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81C-F5E8-4462-B1A1-9B46C8D2A9FC}"/>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52E33E92-5724-4D57-B29E-D92C904826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0E4335-9F77-4ECF-B2FD-3E5E0950610B}"/>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3646212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at is NUAR?">
  <p:cSld name="What is NUAR?">
    <p:bg>
      <p:bgPr>
        <a:solidFill>
          <a:schemeClr val="lt1"/>
        </a:solidFill>
        <a:effectLst/>
      </p:bgPr>
    </p:bg>
    <p:spTree>
      <p:nvGrpSpPr>
        <p:cNvPr id="1" name="Shape 57"/>
        <p:cNvGrpSpPr/>
        <p:nvPr/>
      </p:nvGrpSpPr>
      <p:grpSpPr>
        <a:xfrm>
          <a:off x="0" y="0"/>
          <a:ext cx="0" cy="0"/>
          <a:chOff x="0" y="0"/>
          <a:chExt cx="0" cy="0"/>
        </a:xfrm>
      </p:grpSpPr>
      <p:cxnSp>
        <p:nvCxnSpPr>
          <p:cNvPr id="58" name="Google Shape;58;p10"/>
          <p:cNvCxnSpPr/>
          <p:nvPr/>
        </p:nvCxnSpPr>
        <p:spPr>
          <a:xfrm>
            <a:off x="686400" y="6134400"/>
            <a:ext cx="4723200" cy="14800"/>
          </a:xfrm>
          <a:prstGeom prst="straightConnector1">
            <a:avLst/>
          </a:prstGeom>
          <a:noFill/>
          <a:ln w="9525" cap="flat" cmpd="sng">
            <a:solidFill>
              <a:srgbClr val="685CA4"/>
            </a:solidFill>
            <a:prstDash val="solid"/>
            <a:round/>
            <a:headEnd type="none" w="med" len="med"/>
            <a:tailEnd type="none" w="med" len="med"/>
          </a:ln>
        </p:spPr>
      </p:cxnSp>
      <p:sp>
        <p:nvSpPr>
          <p:cNvPr id="59" name="Google Shape;59;p10"/>
          <p:cNvSpPr txBox="1">
            <a:spLocks noGrp="1"/>
          </p:cNvSpPr>
          <p:nvPr>
            <p:ph type="sldNum" idx="12"/>
          </p:nvPr>
        </p:nvSpPr>
        <p:spPr>
          <a:xfrm>
            <a:off x="4680000" y="6235200"/>
            <a:ext cx="731600" cy="524800"/>
          </a:xfrm>
          <a:prstGeom prst="rect">
            <a:avLst/>
          </a:prstGeom>
        </p:spPr>
        <p:txBody>
          <a:bodyPr spcFirstLastPara="1" wrap="square" lIns="0" tIns="0" rIns="0" bIns="0" anchor="ctr" anchorCtr="0">
            <a:normAutofit/>
          </a:bodyPr>
          <a:lstStyle>
            <a:lvl1pPr lvl="0" rtl="0">
              <a:buNone/>
              <a:defRPr sz="1067">
                <a:solidFill>
                  <a:schemeClr val="dk1"/>
                </a:solidFill>
                <a:latin typeface="Helvetica Neue"/>
                <a:ea typeface="Helvetica Neue"/>
                <a:cs typeface="Helvetica Neue"/>
                <a:sym typeface="Helvetica Neue"/>
              </a:defRPr>
            </a:lvl1pPr>
            <a:lvl2pPr lvl="1" rtl="0">
              <a:buNone/>
              <a:defRPr sz="1067">
                <a:solidFill>
                  <a:schemeClr val="dk1"/>
                </a:solidFill>
                <a:latin typeface="Helvetica Neue"/>
                <a:ea typeface="Helvetica Neue"/>
                <a:cs typeface="Helvetica Neue"/>
                <a:sym typeface="Helvetica Neue"/>
              </a:defRPr>
            </a:lvl2pPr>
            <a:lvl3pPr lvl="2" rtl="0">
              <a:buNone/>
              <a:defRPr sz="1067">
                <a:solidFill>
                  <a:schemeClr val="dk1"/>
                </a:solidFill>
                <a:latin typeface="Helvetica Neue"/>
                <a:ea typeface="Helvetica Neue"/>
                <a:cs typeface="Helvetica Neue"/>
                <a:sym typeface="Helvetica Neue"/>
              </a:defRPr>
            </a:lvl3pPr>
            <a:lvl4pPr lvl="3" rtl="0">
              <a:buNone/>
              <a:defRPr sz="1067">
                <a:solidFill>
                  <a:schemeClr val="dk1"/>
                </a:solidFill>
                <a:latin typeface="Helvetica Neue"/>
                <a:ea typeface="Helvetica Neue"/>
                <a:cs typeface="Helvetica Neue"/>
                <a:sym typeface="Helvetica Neue"/>
              </a:defRPr>
            </a:lvl4pPr>
            <a:lvl5pPr lvl="4" rtl="0">
              <a:buNone/>
              <a:defRPr sz="1067">
                <a:solidFill>
                  <a:schemeClr val="dk1"/>
                </a:solidFill>
                <a:latin typeface="Helvetica Neue"/>
                <a:ea typeface="Helvetica Neue"/>
                <a:cs typeface="Helvetica Neue"/>
                <a:sym typeface="Helvetica Neue"/>
              </a:defRPr>
            </a:lvl5pPr>
            <a:lvl6pPr lvl="5" rtl="0">
              <a:buNone/>
              <a:defRPr sz="1067">
                <a:solidFill>
                  <a:schemeClr val="dk1"/>
                </a:solidFill>
                <a:latin typeface="Helvetica Neue"/>
                <a:ea typeface="Helvetica Neue"/>
                <a:cs typeface="Helvetica Neue"/>
                <a:sym typeface="Helvetica Neue"/>
              </a:defRPr>
            </a:lvl6pPr>
            <a:lvl7pPr lvl="6" rtl="0">
              <a:buNone/>
              <a:defRPr sz="1067">
                <a:solidFill>
                  <a:schemeClr val="dk1"/>
                </a:solidFill>
                <a:latin typeface="Helvetica Neue"/>
                <a:ea typeface="Helvetica Neue"/>
                <a:cs typeface="Helvetica Neue"/>
                <a:sym typeface="Helvetica Neue"/>
              </a:defRPr>
            </a:lvl7pPr>
            <a:lvl8pPr lvl="7" rtl="0">
              <a:buNone/>
              <a:defRPr sz="1067">
                <a:solidFill>
                  <a:schemeClr val="dk1"/>
                </a:solidFill>
                <a:latin typeface="Helvetica Neue"/>
                <a:ea typeface="Helvetica Neue"/>
                <a:cs typeface="Helvetica Neue"/>
                <a:sym typeface="Helvetica Neue"/>
              </a:defRPr>
            </a:lvl8pPr>
            <a:lvl9pPr lvl="8" rtl="0">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60" name="Google Shape;60;p10"/>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
        <p:nvSpPr>
          <p:cNvPr id="61" name="Google Shape;61;p10"/>
          <p:cNvSpPr txBox="1"/>
          <p:nvPr/>
        </p:nvSpPr>
        <p:spPr>
          <a:xfrm>
            <a:off x="686400" y="595200"/>
            <a:ext cx="4723200" cy="64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685CA4"/>
                </a:solidFill>
                <a:latin typeface="Helvetica Neue"/>
                <a:ea typeface="Helvetica Neue"/>
                <a:cs typeface="Helvetica Neue"/>
                <a:sym typeface="Helvetica Neue"/>
              </a:rPr>
              <a:t>What is NUAR?</a:t>
            </a:r>
            <a:endParaRPr sz="4200" b="1">
              <a:solidFill>
                <a:srgbClr val="685CA4"/>
              </a:solidFill>
              <a:latin typeface="Helvetica Neue"/>
              <a:ea typeface="Helvetica Neue"/>
              <a:cs typeface="Helvetica Neue"/>
              <a:sym typeface="Helvetica Neue"/>
            </a:endParaRPr>
          </a:p>
        </p:txBody>
      </p:sp>
      <p:sp>
        <p:nvSpPr>
          <p:cNvPr id="62" name="Google Shape;62;p10"/>
          <p:cNvSpPr txBox="1"/>
          <p:nvPr/>
        </p:nvSpPr>
        <p:spPr>
          <a:xfrm>
            <a:off x="686400" y="1536000"/>
            <a:ext cx="4723200" cy="4320000"/>
          </a:xfrm>
          <a:prstGeom prst="rect">
            <a:avLst/>
          </a:prstGeom>
          <a:noFill/>
          <a:ln>
            <a:noFill/>
          </a:ln>
        </p:spPr>
        <p:txBody>
          <a:bodyPr spcFirstLastPara="1" wrap="square" lIns="0" tIns="0" rIns="0" bIns="0" anchor="t" anchorCtr="0">
            <a:normAutofit fontScale="62500" lnSpcReduction="20000"/>
          </a:bodyPr>
          <a:lstStyle/>
          <a:p>
            <a:pPr marL="609585" lvl="0" indent="-405543" algn="l" rtl="0">
              <a:spcBef>
                <a:spcPts val="0"/>
              </a:spcBef>
              <a:spcAft>
                <a:spcPts val="0"/>
              </a:spcAft>
              <a:buSzPct val="100000"/>
              <a:buFont typeface="Open Sans"/>
              <a:buChar char="●"/>
            </a:pPr>
            <a:r>
              <a:rPr lang="en-GB" sz="2400">
                <a:latin typeface="Open Sans"/>
                <a:ea typeface="Open Sans"/>
                <a:cs typeface="Open Sans"/>
                <a:sym typeface="Open Sans"/>
              </a:rPr>
              <a:t>NUAR is a high value data-sharing platform, which provides a combined, interactive and standardised digital view of the pipes, cables and other assets beneath our feet.</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405543" algn="l" rtl="0">
              <a:spcBef>
                <a:spcPts val="0"/>
              </a:spcBef>
              <a:spcAft>
                <a:spcPts val="0"/>
              </a:spcAft>
              <a:buSzPct val="100000"/>
              <a:buFont typeface="Open Sans"/>
              <a:buChar char="●"/>
            </a:pPr>
            <a:r>
              <a:rPr lang="en-GB" sz="2400">
                <a:latin typeface="Open Sans"/>
                <a:ea typeface="Open Sans"/>
                <a:cs typeface="Open Sans"/>
                <a:sym typeface="Open Sans"/>
              </a:rPr>
              <a:t>Designed in partnership with utilities, local authorities, regional and central government to streamline the way data is shared between owners of underground assets and workers.</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405543" algn="l" rtl="0">
              <a:spcBef>
                <a:spcPts val="0"/>
              </a:spcBef>
              <a:spcAft>
                <a:spcPts val="0"/>
              </a:spcAft>
              <a:buSzPct val="100000"/>
              <a:buFont typeface="Open Sans"/>
              <a:buChar char="●"/>
            </a:pPr>
            <a:r>
              <a:rPr lang="en-GB" sz="2400">
                <a:latin typeface="Open Sans"/>
                <a:ea typeface="Open Sans"/>
                <a:cs typeface="Open Sans"/>
                <a:sym typeface="Open Sans"/>
              </a:rPr>
              <a:t>It will result in significant efficiencies estimated at </a:t>
            </a:r>
            <a:r>
              <a:rPr lang="en-GB" sz="2400" b="1">
                <a:latin typeface="Open Sans"/>
                <a:ea typeface="Open Sans"/>
                <a:cs typeface="Open Sans"/>
                <a:sym typeface="Open Sans"/>
              </a:rPr>
              <a:t>£347m to the UK economy per annum</a:t>
            </a:r>
            <a:r>
              <a:rPr lang="en-GB" sz="2400">
                <a:latin typeface="Open Sans"/>
                <a:ea typeface="Open Sans"/>
                <a:cs typeface="Open Sans"/>
                <a:sym typeface="Open Sans"/>
              </a:rPr>
              <a:t> once fully operational.</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405543" algn="l" rtl="0">
              <a:spcBef>
                <a:spcPts val="0"/>
              </a:spcBef>
              <a:spcAft>
                <a:spcPts val="0"/>
              </a:spcAft>
              <a:buSzPct val="100000"/>
              <a:buFont typeface="Open Sans"/>
              <a:buChar char="●"/>
            </a:pPr>
            <a:r>
              <a:rPr lang="en-GB" sz="2400">
                <a:latin typeface="Open Sans"/>
                <a:ea typeface="Open Sans"/>
                <a:cs typeface="Open Sans"/>
                <a:sym typeface="Open Sans"/>
              </a:rPr>
              <a:t>It will also improve worker safety by ensuring excavators have access to the data they need, when and they need it, to carry out their roles safely.</a:t>
            </a:r>
            <a:endParaRPr sz="2400">
              <a:latin typeface="Open Sans"/>
              <a:ea typeface="Open Sans"/>
              <a:cs typeface="Open Sans"/>
              <a:sym typeface="Open Sans"/>
            </a:endParaRPr>
          </a:p>
        </p:txBody>
      </p:sp>
      <p:pic>
        <p:nvPicPr>
          <p:cNvPr id="63" name="Google Shape;63;p10"/>
          <p:cNvPicPr preferRelativeResize="0"/>
          <p:nvPr/>
        </p:nvPicPr>
        <p:blipFill rotWithShape="1">
          <a:blip r:embed="rId2">
            <a:alphaModFix/>
          </a:blip>
          <a:srcRect l="20367" r="20373"/>
          <a:stretch/>
        </p:blipFill>
        <p:spPr>
          <a:xfrm>
            <a:off x="6096000" y="1"/>
            <a:ext cx="6096000" cy="6858001"/>
          </a:xfrm>
          <a:prstGeom prst="rect">
            <a:avLst/>
          </a:prstGeom>
          <a:noFill/>
          <a:ln>
            <a:noFill/>
          </a:ln>
        </p:spPr>
      </p:pic>
    </p:spTree>
    <p:extLst>
      <p:ext uri="{BB962C8B-B14F-4D97-AF65-F5344CB8AC3E}">
        <p14:creationId xmlns:p14="http://schemas.microsoft.com/office/powerpoint/2010/main" val="3792372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at will NUAR do for you?">
  <p:cSld name="What will NUAR do for you?">
    <p:bg>
      <p:bgPr>
        <a:solidFill>
          <a:schemeClr val="lt1"/>
        </a:solidFill>
        <a:effectLst/>
      </p:bgPr>
    </p:bg>
    <p:spTree>
      <p:nvGrpSpPr>
        <p:cNvPr id="1" name="Shape 64"/>
        <p:cNvGrpSpPr/>
        <p:nvPr/>
      </p:nvGrpSpPr>
      <p:grpSpPr>
        <a:xfrm>
          <a:off x="0" y="0"/>
          <a:ext cx="0" cy="0"/>
          <a:chOff x="0" y="0"/>
          <a:chExt cx="0" cy="0"/>
        </a:xfrm>
      </p:grpSpPr>
      <p:cxnSp>
        <p:nvCxnSpPr>
          <p:cNvPr id="65" name="Google Shape;65;p11"/>
          <p:cNvCxnSpPr/>
          <p:nvPr/>
        </p:nvCxnSpPr>
        <p:spPr>
          <a:xfrm>
            <a:off x="686400" y="6134400"/>
            <a:ext cx="4723200" cy="14800"/>
          </a:xfrm>
          <a:prstGeom prst="straightConnector1">
            <a:avLst/>
          </a:prstGeom>
          <a:noFill/>
          <a:ln w="9525" cap="flat" cmpd="sng">
            <a:solidFill>
              <a:srgbClr val="685CA4"/>
            </a:solidFill>
            <a:prstDash val="solid"/>
            <a:round/>
            <a:headEnd type="none" w="med" len="med"/>
            <a:tailEnd type="none" w="med" len="med"/>
          </a:ln>
        </p:spPr>
      </p:cxnSp>
      <p:sp>
        <p:nvSpPr>
          <p:cNvPr id="66" name="Google Shape;66;p11"/>
          <p:cNvSpPr txBox="1">
            <a:spLocks noGrp="1"/>
          </p:cNvSpPr>
          <p:nvPr>
            <p:ph type="sldNum" idx="12"/>
          </p:nvPr>
        </p:nvSpPr>
        <p:spPr>
          <a:xfrm>
            <a:off x="4680000" y="6235200"/>
            <a:ext cx="731600" cy="524800"/>
          </a:xfrm>
          <a:prstGeom prst="rect">
            <a:avLst/>
          </a:prstGeom>
        </p:spPr>
        <p:txBody>
          <a:bodyPr spcFirstLastPara="1" wrap="square" lIns="0" tIns="0" rIns="0" bIns="0" anchor="ctr" anchorCtr="0">
            <a:normAutofit/>
          </a:bodyPr>
          <a:lstStyle>
            <a:lvl1pPr lvl="0" rtl="0">
              <a:buNone/>
              <a:defRPr sz="1067">
                <a:solidFill>
                  <a:schemeClr val="dk1"/>
                </a:solidFill>
                <a:latin typeface="Helvetica Neue"/>
                <a:ea typeface="Helvetica Neue"/>
                <a:cs typeface="Helvetica Neue"/>
                <a:sym typeface="Helvetica Neue"/>
              </a:defRPr>
            </a:lvl1pPr>
            <a:lvl2pPr lvl="1" rtl="0">
              <a:buNone/>
              <a:defRPr sz="1067">
                <a:solidFill>
                  <a:schemeClr val="dk1"/>
                </a:solidFill>
                <a:latin typeface="Helvetica Neue"/>
                <a:ea typeface="Helvetica Neue"/>
                <a:cs typeface="Helvetica Neue"/>
                <a:sym typeface="Helvetica Neue"/>
              </a:defRPr>
            </a:lvl2pPr>
            <a:lvl3pPr lvl="2" rtl="0">
              <a:buNone/>
              <a:defRPr sz="1067">
                <a:solidFill>
                  <a:schemeClr val="dk1"/>
                </a:solidFill>
                <a:latin typeface="Helvetica Neue"/>
                <a:ea typeface="Helvetica Neue"/>
                <a:cs typeface="Helvetica Neue"/>
                <a:sym typeface="Helvetica Neue"/>
              </a:defRPr>
            </a:lvl3pPr>
            <a:lvl4pPr lvl="3" rtl="0">
              <a:buNone/>
              <a:defRPr sz="1067">
                <a:solidFill>
                  <a:schemeClr val="dk1"/>
                </a:solidFill>
                <a:latin typeface="Helvetica Neue"/>
                <a:ea typeface="Helvetica Neue"/>
                <a:cs typeface="Helvetica Neue"/>
                <a:sym typeface="Helvetica Neue"/>
              </a:defRPr>
            </a:lvl4pPr>
            <a:lvl5pPr lvl="4" rtl="0">
              <a:buNone/>
              <a:defRPr sz="1067">
                <a:solidFill>
                  <a:schemeClr val="dk1"/>
                </a:solidFill>
                <a:latin typeface="Helvetica Neue"/>
                <a:ea typeface="Helvetica Neue"/>
                <a:cs typeface="Helvetica Neue"/>
                <a:sym typeface="Helvetica Neue"/>
              </a:defRPr>
            </a:lvl5pPr>
            <a:lvl6pPr lvl="5" rtl="0">
              <a:buNone/>
              <a:defRPr sz="1067">
                <a:solidFill>
                  <a:schemeClr val="dk1"/>
                </a:solidFill>
                <a:latin typeface="Helvetica Neue"/>
                <a:ea typeface="Helvetica Neue"/>
                <a:cs typeface="Helvetica Neue"/>
                <a:sym typeface="Helvetica Neue"/>
              </a:defRPr>
            </a:lvl6pPr>
            <a:lvl7pPr lvl="6" rtl="0">
              <a:buNone/>
              <a:defRPr sz="1067">
                <a:solidFill>
                  <a:schemeClr val="dk1"/>
                </a:solidFill>
                <a:latin typeface="Helvetica Neue"/>
                <a:ea typeface="Helvetica Neue"/>
                <a:cs typeface="Helvetica Neue"/>
                <a:sym typeface="Helvetica Neue"/>
              </a:defRPr>
            </a:lvl7pPr>
            <a:lvl8pPr lvl="7" rtl="0">
              <a:buNone/>
              <a:defRPr sz="1067">
                <a:solidFill>
                  <a:schemeClr val="dk1"/>
                </a:solidFill>
                <a:latin typeface="Helvetica Neue"/>
                <a:ea typeface="Helvetica Neue"/>
                <a:cs typeface="Helvetica Neue"/>
                <a:sym typeface="Helvetica Neue"/>
              </a:defRPr>
            </a:lvl8pPr>
            <a:lvl9pPr lvl="8" rtl="0">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67" name="Google Shape;67;p11"/>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
        <p:nvSpPr>
          <p:cNvPr id="68" name="Google Shape;68;p11"/>
          <p:cNvSpPr txBox="1"/>
          <p:nvPr/>
        </p:nvSpPr>
        <p:spPr>
          <a:xfrm>
            <a:off x="686400" y="595200"/>
            <a:ext cx="4723200" cy="1296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685CA4"/>
                </a:solidFill>
                <a:latin typeface="Helvetica Neue"/>
                <a:ea typeface="Helvetica Neue"/>
                <a:cs typeface="Helvetica Neue"/>
                <a:sym typeface="Helvetica Neue"/>
              </a:rPr>
              <a:t>What will NUAR do for you?</a:t>
            </a:r>
            <a:endParaRPr sz="4200" b="1">
              <a:solidFill>
                <a:srgbClr val="685CA4"/>
              </a:solidFill>
              <a:latin typeface="Helvetica Neue"/>
              <a:ea typeface="Helvetica Neue"/>
              <a:cs typeface="Helvetica Neue"/>
              <a:sym typeface="Helvetica Neue"/>
            </a:endParaRPr>
          </a:p>
        </p:txBody>
      </p:sp>
      <p:sp>
        <p:nvSpPr>
          <p:cNvPr id="69" name="Google Shape;69;p11"/>
          <p:cNvSpPr txBox="1"/>
          <p:nvPr/>
        </p:nvSpPr>
        <p:spPr>
          <a:xfrm>
            <a:off x="686400" y="2184000"/>
            <a:ext cx="4723200" cy="3672000"/>
          </a:xfrm>
          <a:prstGeom prst="rect">
            <a:avLst/>
          </a:prstGeom>
          <a:noFill/>
          <a:ln>
            <a:noFill/>
          </a:ln>
        </p:spPr>
        <p:txBody>
          <a:bodyPr spcFirstLastPara="1" wrap="square" lIns="0" tIns="0" rIns="0" bIns="0" anchor="t" anchorCtr="0">
            <a:normAutofit fontScale="62500" lnSpcReduction="20000"/>
          </a:bodyPr>
          <a:lstStyle/>
          <a:p>
            <a:pPr marL="609585" lvl="0" indent="-396653" algn="l" rtl="0">
              <a:spcBef>
                <a:spcPts val="0"/>
              </a:spcBef>
              <a:spcAft>
                <a:spcPts val="0"/>
              </a:spcAft>
              <a:buSzPct val="100000"/>
              <a:buFont typeface="Open Sans"/>
              <a:buChar char="●"/>
            </a:pPr>
            <a:r>
              <a:rPr lang="en-GB" sz="2400" b="1">
                <a:latin typeface="Open Sans"/>
                <a:ea typeface="Open Sans"/>
                <a:cs typeface="Open Sans"/>
                <a:sym typeface="Open Sans"/>
              </a:rPr>
              <a:t>Planners</a:t>
            </a:r>
            <a:r>
              <a:rPr lang="en-GB" sz="2400">
                <a:latin typeface="Open Sans"/>
                <a:ea typeface="Open Sans"/>
                <a:cs typeface="Open Sans"/>
                <a:sym typeface="Open Sans"/>
              </a:rPr>
              <a:t> will have quicker access to a comprehensive and interactive view of underground utility assets, including assets owned by local authorities.</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b="1">
                <a:latin typeface="Open Sans"/>
                <a:ea typeface="Open Sans"/>
                <a:cs typeface="Open Sans"/>
                <a:sym typeface="Open Sans"/>
              </a:rPr>
              <a:t>Excavators</a:t>
            </a:r>
            <a:r>
              <a:rPr lang="en-GB" sz="2400">
                <a:latin typeface="Open Sans"/>
                <a:ea typeface="Open Sans"/>
                <a:cs typeface="Open Sans"/>
                <a:sym typeface="Open Sans"/>
              </a:rPr>
              <a:t> in the field will have access to a more comprehensive and rich impression of buried assets. This will help them make more informed decisions on how to carry out works safely and efficiently.</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b="1">
                <a:latin typeface="Open Sans"/>
                <a:ea typeface="Open Sans"/>
                <a:cs typeface="Open Sans"/>
                <a:sym typeface="Open Sans"/>
              </a:rPr>
              <a:t>Data managers</a:t>
            </a:r>
            <a:r>
              <a:rPr lang="en-GB" sz="2400">
                <a:latin typeface="Open Sans"/>
                <a:ea typeface="Open Sans"/>
                <a:cs typeface="Open Sans"/>
                <a:sym typeface="Open Sans"/>
              </a:rPr>
              <a:t> will receive regular feedback on their data, both from a standards perspective and from excavators in the field, leading to the incremental improvement of data quality over time.</a:t>
            </a:r>
            <a:endParaRPr sz="2400">
              <a:latin typeface="Open Sans"/>
              <a:ea typeface="Open Sans"/>
              <a:cs typeface="Open Sans"/>
              <a:sym typeface="Open Sans"/>
            </a:endParaRPr>
          </a:p>
          <a:p>
            <a:pPr marL="609585" lvl="0" indent="0" algn="l" rtl="0">
              <a:spcBef>
                <a:spcPts val="0"/>
              </a:spcBef>
              <a:spcAft>
                <a:spcPts val="0"/>
              </a:spcAft>
              <a:buNone/>
            </a:pPr>
            <a:endParaRPr sz="2400">
              <a:latin typeface="Open Sans"/>
              <a:ea typeface="Open Sans"/>
              <a:cs typeface="Open Sans"/>
              <a:sym typeface="Open Sans"/>
            </a:endParaRPr>
          </a:p>
          <a:p>
            <a:pPr marL="609585" lvl="0" indent="-396653" algn="l" rtl="0">
              <a:spcBef>
                <a:spcPts val="0"/>
              </a:spcBef>
              <a:spcAft>
                <a:spcPts val="0"/>
              </a:spcAft>
              <a:buSzPct val="100000"/>
              <a:buFont typeface="Open Sans"/>
              <a:buChar char="●"/>
            </a:pPr>
            <a:r>
              <a:rPr lang="en-GB" sz="2400" b="1">
                <a:latin typeface="Open Sans"/>
                <a:ea typeface="Open Sans"/>
                <a:cs typeface="Open Sans"/>
                <a:sym typeface="Open Sans"/>
              </a:rPr>
              <a:t>Plant protection officers</a:t>
            </a:r>
            <a:r>
              <a:rPr lang="en-GB" sz="2400">
                <a:latin typeface="Open Sans"/>
                <a:ea typeface="Open Sans"/>
                <a:cs typeface="Open Sans"/>
                <a:sym typeface="Open Sans"/>
              </a:rPr>
              <a:t> will be notified of works near their assets leading to better communications and reduced risk.</a:t>
            </a:r>
            <a:endParaRPr sz="2400">
              <a:latin typeface="Open Sans"/>
              <a:ea typeface="Open Sans"/>
              <a:cs typeface="Open Sans"/>
              <a:sym typeface="Open Sans"/>
            </a:endParaRPr>
          </a:p>
        </p:txBody>
      </p:sp>
      <p:pic>
        <p:nvPicPr>
          <p:cNvPr id="70" name="Google Shape;70;p11"/>
          <p:cNvPicPr preferRelativeResize="0"/>
          <p:nvPr/>
        </p:nvPicPr>
        <p:blipFill rotWithShape="1">
          <a:blip r:embed="rId2">
            <a:alphaModFix/>
          </a:blip>
          <a:srcRect l="22542" r="18198"/>
          <a:stretch/>
        </p:blipFill>
        <p:spPr>
          <a:xfrm>
            <a:off x="6096000" y="1"/>
            <a:ext cx="6096000" cy="6858001"/>
          </a:xfrm>
          <a:prstGeom prst="rect">
            <a:avLst/>
          </a:prstGeom>
          <a:noFill/>
          <a:ln>
            <a:noFill/>
          </a:ln>
        </p:spPr>
      </p:pic>
    </p:spTree>
    <p:extLst>
      <p:ext uri="{BB962C8B-B14F-4D97-AF65-F5344CB8AC3E}">
        <p14:creationId xmlns:p14="http://schemas.microsoft.com/office/powerpoint/2010/main" val="557322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ilding on existing initiatives and evidence">
  <p:cSld name="Building on existing initiatives and evidence">
    <p:bg>
      <p:bgPr>
        <a:solidFill>
          <a:schemeClr val="lt1"/>
        </a:solidFill>
        <a:effectLst/>
      </p:bgPr>
    </p:bg>
    <p:spTree>
      <p:nvGrpSpPr>
        <p:cNvPr id="1" name="Shape 71"/>
        <p:cNvGrpSpPr/>
        <p:nvPr/>
      </p:nvGrpSpPr>
      <p:grpSpPr>
        <a:xfrm>
          <a:off x="0" y="0"/>
          <a:ext cx="0" cy="0"/>
          <a:chOff x="0" y="0"/>
          <a:chExt cx="0" cy="0"/>
        </a:xfrm>
      </p:grpSpPr>
      <p:cxnSp>
        <p:nvCxnSpPr>
          <p:cNvPr id="72" name="Google Shape;72;p12"/>
          <p:cNvCxnSpPr/>
          <p:nvPr/>
        </p:nvCxnSpPr>
        <p:spPr>
          <a:xfrm>
            <a:off x="686400" y="6134400"/>
            <a:ext cx="4723200" cy="14800"/>
          </a:xfrm>
          <a:prstGeom prst="straightConnector1">
            <a:avLst/>
          </a:prstGeom>
          <a:noFill/>
          <a:ln w="9525" cap="flat" cmpd="sng">
            <a:solidFill>
              <a:srgbClr val="685CA4"/>
            </a:solidFill>
            <a:prstDash val="solid"/>
            <a:round/>
            <a:headEnd type="none" w="med" len="med"/>
            <a:tailEnd type="none" w="med" len="med"/>
          </a:ln>
        </p:spPr>
      </p:cxnSp>
      <p:sp>
        <p:nvSpPr>
          <p:cNvPr id="73" name="Google Shape;73;p12"/>
          <p:cNvSpPr txBox="1">
            <a:spLocks noGrp="1"/>
          </p:cNvSpPr>
          <p:nvPr>
            <p:ph type="sldNum" idx="12"/>
          </p:nvPr>
        </p:nvSpPr>
        <p:spPr>
          <a:xfrm>
            <a:off x="4680000" y="6235200"/>
            <a:ext cx="731600" cy="524800"/>
          </a:xfrm>
          <a:prstGeom prst="rect">
            <a:avLst/>
          </a:prstGeom>
        </p:spPr>
        <p:txBody>
          <a:bodyPr spcFirstLastPara="1" wrap="square" lIns="0" tIns="0" rIns="0" bIns="0" anchor="ctr" anchorCtr="0">
            <a:normAutofit/>
          </a:bodyPr>
          <a:lstStyle>
            <a:lvl1pPr lvl="0" rtl="0">
              <a:buNone/>
              <a:defRPr sz="1067">
                <a:solidFill>
                  <a:schemeClr val="dk1"/>
                </a:solidFill>
                <a:latin typeface="Helvetica Neue"/>
                <a:ea typeface="Helvetica Neue"/>
                <a:cs typeface="Helvetica Neue"/>
                <a:sym typeface="Helvetica Neue"/>
              </a:defRPr>
            </a:lvl1pPr>
            <a:lvl2pPr lvl="1" rtl="0">
              <a:buNone/>
              <a:defRPr sz="1067">
                <a:solidFill>
                  <a:schemeClr val="dk1"/>
                </a:solidFill>
                <a:latin typeface="Helvetica Neue"/>
                <a:ea typeface="Helvetica Neue"/>
                <a:cs typeface="Helvetica Neue"/>
                <a:sym typeface="Helvetica Neue"/>
              </a:defRPr>
            </a:lvl2pPr>
            <a:lvl3pPr lvl="2" rtl="0">
              <a:buNone/>
              <a:defRPr sz="1067">
                <a:solidFill>
                  <a:schemeClr val="dk1"/>
                </a:solidFill>
                <a:latin typeface="Helvetica Neue"/>
                <a:ea typeface="Helvetica Neue"/>
                <a:cs typeface="Helvetica Neue"/>
                <a:sym typeface="Helvetica Neue"/>
              </a:defRPr>
            </a:lvl3pPr>
            <a:lvl4pPr lvl="3" rtl="0">
              <a:buNone/>
              <a:defRPr sz="1067">
                <a:solidFill>
                  <a:schemeClr val="dk1"/>
                </a:solidFill>
                <a:latin typeface="Helvetica Neue"/>
                <a:ea typeface="Helvetica Neue"/>
                <a:cs typeface="Helvetica Neue"/>
                <a:sym typeface="Helvetica Neue"/>
              </a:defRPr>
            </a:lvl4pPr>
            <a:lvl5pPr lvl="4" rtl="0">
              <a:buNone/>
              <a:defRPr sz="1067">
                <a:solidFill>
                  <a:schemeClr val="dk1"/>
                </a:solidFill>
                <a:latin typeface="Helvetica Neue"/>
                <a:ea typeface="Helvetica Neue"/>
                <a:cs typeface="Helvetica Neue"/>
                <a:sym typeface="Helvetica Neue"/>
              </a:defRPr>
            </a:lvl5pPr>
            <a:lvl6pPr lvl="5" rtl="0">
              <a:buNone/>
              <a:defRPr sz="1067">
                <a:solidFill>
                  <a:schemeClr val="dk1"/>
                </a:solidFill>
                <a:latin typeface="Helvetica Neue"/>
                <a:ea typeface="Helvetica Neue"/>
                <a:cs typeface="Helvetica Neue"/>
                <a:sym typeface="Helvetica Neue"/>
              </a:defRPr>
            </a:lvl6pPr>
            <a:lvl7pPr lvl="6" rtl="0">
              <a:buNone/>
              <a:defRPr sz="1067">
                <a:solidFill>
                  <a:schemeClr val="dk1"/>
                </a:solidFill>
                <a:latin typeface="Helvetica Neue"/>
                <a:ea typeface="Helvetica Neue"/>
                <a:cs typeface="Helvetica Neue"/>
                <a:sym typeface="Helvetica Neue"/>
              </a:defRPr>
            </a:lvl7pPr>
            <a:lvl8pPr lvl="7" rtl="0">
              <a:buNone/>
              <a:defRPr sz="1067">
                <a:solidFill>
                  <a:schemeClr val="dk1"/>
                </a:solidFill>
                <a:latin typeface="Helvetica Neue"/>
                <a:ea typeface="Helvetica Neue"/>
                <a:cs typeface="Helvetica Neue"/>
                <a:sym typeface="Helvetica Neue"/>
              </a:defRPr>
            </a:lvl8pPr>
            <a:lvl9pPr lvl="8" rtl="0">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74" name="Google Shape;74;p12"/>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
        <p:nvSpPr>
          <p:cNvPr id="75" name="Google Shape;75;p12"/>
          <p:cNvSpPr txBox="1"/>
          <p:nvPr/>
        </p:nvSpPr>
        <p:spPr>
          <a:xfrm>
            <a:off x="686400" y="595200"/>
            <a:ext cx="4723200" cy="194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685CA4"/>
                </a:solidFill>
                <a:latin typeface="Helvetica Neue"/>
                <a:ea typeface="Helvetica Neue"/>
                <a:cs typeface="Helvetica Neue"/>
                <a:sym typeface="Helvetica Neue"/>
              </a:rPr>
              <a:t>Building on existing initiatives and evidence</a:t>
            </a:r>
            <a:endParaRPr sz="4200" b="1">
              <a:solidFill>
                <a:srgbClr val="685CA4"/>
              </a:solidFill>
              <a:latin typeface="Helvetica Neue"/>
              <a:ea typeface="Helvetica Neue"/>
              <a:cs typeface="Helvetica Neue"/>
              <a:sym typeface="Helvetica Neue"/>
            </a:endParaRPr>
          </a:p>
        </p:txBody>
      </p:sp>
      <p:sp>
        <p:nvSpPr>
          <p:cNvPr id="76" name="Google Shape;76;p12"/>
          <p:cNvSpPr txBox="1"/>
          <p:nvPr/>
        </p:nvSpPr>
        <p:spPr>
          <a:xfrm>
            <a:off x="686400" y="2832000"/>
            <a:ext cx="4723200" cy="3024000"/>
          </a:xfrm>
          <a:prstGeom prst="rect">
            <a:avLst/>
          </a:prstGeom>
          <a:noFill/>
          <a:ln>
            <a:noFill/>
          </a:ln>
        </p:spPr>
        <p:txBody>
          <a:bodyPr spcFirstLastPara="1" wrap="square" lIns="0" tIns="0" rIns="0" bIns="0" anchor="t" anchorCtr="0">
            <a:normAutofit fontScale="77500" lnSpcReduction="20000"/>
          </a:bodyPr>
          <a:lstStyle/>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Research projects such a VISTA, Mapping the Underworld and Project Iceberg</a:t>
            </a:r>
            <a:endParaRPr sz="1853">
              <a:solidFill>
                <a:srgbClr val="171A37"/>
              </a:solidFill>
              <a:latin typeface="Open Sans"/>
              <a:ea typeface="Open Sans"/>
              <a:cs typeface="Open Sans"/>
              <a:sym typeface="Open Sans"/>
            </a:endParaRPr>
          </a:p>
          <a:p>
            <a:pPr marL="609585" lvl="0" indent="0" algn="l" rtl="0">
              <a:lnSpc>
                <a:spcPct val="105000"/>
              </a:lnSpc>
              <a:spcBef>
                <a:spcPts val="0"/>
              </a:spcBef>
              <a:spcAft>
                <a:spcPts val="0"/>
              </a:spcAft>
              <a:buNone/>
            </a:pPr>
            <a:endParaRPr sz="1853">
              <a:solidFill>
                <a:srgbClr val="171A37"/>
              </a:solidFill>
              <a:latin typeface="Open Sans"/>
              <a:ea typeface="Open Sans"/>
              <a:cs typeface="Open Sans"/>
              <a:sym typeface="Open Sans"/>
            </a:endParaRPr>
          </a:p>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London’s Highways Apparatus Data Exchange System (HADES) project 2017</a:t>
            </a:r>
            <a:endParaRPr sz="1853">
              <a:solidFill>
                <a:srgbClr val="171A37"/>
              </a:solidFill>
              <a:latin typeface="Open Sans"/>
              <a:ea typeface="Open Sans"/>
              <a:cs typeface="Open Sans"/>
              <a:sym typeface="Open Sans"/>
            </a:endParaRPr>
          </a:p>
          <a:p>
            <a:pPr marL="609585" lvl="0" indent="0" algn="l" rtl="0">
              <a:lnSpc>
                <a:spcPct val="105000"/>
              </a:lnSpc>
              <a:spcBef>
                <a:spcPts val="0"/>
              </a:spcBef>
              <a:spcAft>
                <a:spcPts val="0"/>
              </a:spcAft>
              <a:buNone/>
            </a:pPr>
            <a:endParaRPr sz="1853">
              <a:solidFill>
                <a:srgbClr val="171A37"/>
              </a:solidFill>
              <a:latin typeface="Open Sans"/>
              <a:ea typeface="Open Sans"/>
              <a:cs typeface="Open Sans"/>
              <a:sym typeface="Open Sans"/>
            </a:endParaRPr>
          </a:p>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Northumbrian Water Group 2018 Innovation Festival</a:t>
            </a:r>
            <a:endParaRPr sz="1853">
              <a:solidFill>
                <a:srgbClr val="171A37"/>
              </a:solidFill>
              <a:latin typeface="Open Sans"/>
              <a:ea typeface="Open Sans"/>
              <a:cs typeface="Open Sans"/>
              <a:sym typeface="Open Sans"/>
            </a:endParaRPr>
          </a:p>
          <a:p>
            <a:pPr marL="609585" lvl="0" indent="0" algn="l" rtl="0">
              <a:lnSpc>
                <a:spcPct val="105000"/>
              </a:lnSpc>
              <a:spcBef>
                <a:spcPts val="0"/>
              </a:spcBef>
              <a:spcAft>
                <a:spcPts val="0"/>
              </a:spcAft>
              <a:buNone/>
            </a:pPr>
            <a:endParaRPr sz="1853">
              <a:solidFill>
                <a:srgbClr val="171A37"/>
              </a:solidFill>
              <a:latin typeface="Open Sans"/>
              <a:ea typeface="Open Sans"/>
              <a:cs typeface="Open Sans"/>
              <a:sym typeface="Open Sans"/>
            </a:endParaRPr>
          </a:p>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Scottish Roadworks Commissioner VAULT system</a:t>
            </a:r>
            <a:endParaRPr sz="1853">
              <a:solidFill>
                <a:srgbClr val="171A37"/>
              </a:solidFill>
              <a:latin typeface="Open Sans"/>
              <a:ea typeface="Open Sans"/>
              <a:cs typeface="Open Sans"/>
              <a:sym typeface="Open Sans"/>
            </a:endParaRPr>
          </a:p>
          <a:p>
            <a:pPr marL="609585" lvl="0" indent="0" algn="l" rtl="0">
              <a:lnSpc>
                <a:spcPct val="105000"/>
              </a:lnSpc>
              <a:spcBef>
                <a:spcPts val="0"/>
              </a:spcBef>
              <a:spcAft>
                <a:spcPts val="0"/>
              </a:spcAft>
              <a:buNone/>
            </a:pPr>
            <a:endParaRPr sz="1853">
              <a:solidFill>
                <a:srgbClr val="171A37"/>
              </a:solidFill>
              <a:latin typeface="Open Sans"/>
              <a:ea typeface="Open Sans"/>
              <a:cs typeface="Open Sans"/>
              <a:sym typeface="Open Sans"/>
            </a:endParaRPr>
          </a:p>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Operational Systems in the Netherlands, Belgium and Germany</a:t>
            </a:r>
            <a:endParaRPr sz="1853">
              <a:solidFill>
                <a:srgbClr val="171A37"/>
              </a:solidFill>
              <a:latin typeface="Open Sans"/>
              <a:ea typeface="Open Sans"/>
              <a:cs typeface="Open Sans"/>
              <a:sym typeface="Open Sans"/>
            </a:endParaRPr>
          </a:p>
          <a:p>
            <a:pPr marL="609585" lvl="0" indent="0" algn="l" rtl="0">
              <a:lnSpc>
                <a:spcPct val="105000"/>
              </a:lnSpc>
              <a:spcBef>
                <a:spcPts val="0"/>
              </a:spcBef>
              <a:spcAft>
                <a:spcPts val="0"/>
              </a:spcAft>
              <a:buNone/>
            </a:pPr>
            <a:endParaRPr sz="1853">
              <a:solidFill>
                <a:srgbClr val="171A37"/>
              </a:solidFill>
              <a:latin typeface="Open Sans"/>
              <a:ea typeface="Open Sans"/>
              <a:cs typeface="Open Sans"/>
              <a:sym typeface="Open Sans"/>
            </a:endParaRPr>
          </a:p>
          <a:p>
            <a:pPr marL="609585" lvl="0" indent="-395997" algn="l" rtl="0">
              <a:lnSpc>
                <a:spcPct val="105000"/>
              </a:lnSpc>
              <a:spcBef>
                <a:spcPts val="0"/>
              </a:spcBef>
              <a:spcAft>
                <a:spcPts val="0"/>
              </a:spcAft>
              <a:buClr>
                <a:srgbClr val="171A37"/>
              </a:buClr>
              <a:buSzPct val="100000"/>
              <a:buFont typeface="Open Sans"/>
              <a:buChar char="●"/>
            </a:pPr>
            <a:r>
              <a:rPr lang="en-GB" sz="1853">
                <a:solidFill>
                  <a:srgbClr val="171A37"/>
                </a:solidFill>
                <a:latin typeface="Open Sans"/>
                <a:ea typeface="Open Sans"/>
                <a:cs typeface="Open Sans"/>
                <a:sym typeface="Open Sans"/>
              </a:rPr>
              <a:t>NUAR Pilot Projects from 2019-2021</a:t>
            </a:r>
            <a:endParaRPr sz="2400" b="1">
              <a:latin typeface="Open Sans"/>
              <a:ea typeface="Open Sans"/>
              <a:cs typeface="Open Sans"/>
              <a:sym typeface="Open Sans"/>
            </a:endParaRPr>
          </a:p>
        </p:txBody>
      </p:sp>
      <p:pic>
        <p:nvPicPr>
          <p:cNvPr id="77" name="Google Shape;77;p12"/>
          <p:cNvPicPr preferRelativeResize="0"/>
          <p:nvPr/>
        </p:nvPicPr>
        <p:blipFill>
          <a:blip r:embed="rId2">
            <a:alphaModFix/>
          </a:blip>
          <a:stretch>
            <a:fillRect/>
          </a:stretch>
        </p:blipFill>
        <p:spPr>
          <a:xfrm>
            <a:off x="9874400" y="0"/>
            <a:ext cx="2317600" cy="4629485"/>
          </a:xfrm>
          <a:prstGeom prst="rect">
            <a:avLst/>
          </a:prstGeom>
          <a:noFill/>
          <a:ln>
            <a:noFill/>
          </a:ln>
        </p:spPr>
      </p:pic>
      <p:pic>
        <p:nvPicPr>
          <p:cNvPr id="78" name="Google Shape;78;p12"/>
          <p:cNvPicPr preferRelativeResize="0"/>
          <p:nvPr/>
        </p:nvPicPr>
        <p:blipFill rotWithShape="1">
          <a:blip r:embed="rId3">
            <a:alphaModFix/>
          </a:blip>
          <a:srcRect r="11190"/>
          <a:stretch/>
        </p:blipFill>
        <p:spPr>
          <a:xfrm>
            <a:off x="6096001" y="2407367"/>
            <a:ext cx="2994833" cy="2336333"/>
          </a:xfrm>
          <a:prstGeom prst="rect">
            <a:avLst/>
          </a:prstGeom>
          <a:noFill/>
          <a:ln>
            <a:noFill/>
          </a:ln>
        </p:spPr>
      </p:pic>
      <p:grpSp>
        <p:nvGrpSpPr>
          <p:cNvPr id="79" name="Google Shape;79;p12"/>
          <p:cNvGrpSpPr/>
          <p:nvPr/>
        </p:nvGrpSpPr>
        <p:grpSpPr>
          <a:xfrm>
            <a:off x="6095718" y="3810047"/>
            <a:ext cx="6096572" cy="3047936"/>
            <a:chOff x="124425" y="1676725"/>
            <a:chExt cx="8963789" cy="4464751"/>
          </a:xfrm>
        </p:grpSpPr>
        <p:pic>
          <p:nvPicPr>
            <p:cNvPr id="80" name="Google Shape;80;p12"/>
            <p:cNvPicPr preferRelativeResize="0"/>
            <p:nvPr/>
          </p:nvPicPr>
          <p:blipFill>
            <a:blip r:embed="rId4">
              <a:alphaModFix/>
            </a:blip>
            <a:stretch>
              <a:fillRect/>
            </a:stretch>
          </p:blipFill>
          <p:spPr>
            <a:xfrm rot="-534860">
              <a:off x="381876" y="2424960"/>
              <a:ext cx="2669898" cy="3530981"/>
            </a:xfrm>
            <a:prstGeom prst="rect">
              <a:avLst/>
            </a:prstGeom>
            <a:noFill/>
            <a:ln w="9525" cap="flat" cmpd="sng">
              <a:solidFill>
                <a:srgbClr val="E04403"/>
              </a:solidFill>
              <a:prstDash val="solid"/>
              <a:round/>
              <a:headEnd type="none" w="sm" len="sm"/>
              <a:tailEnd type="none" w="sm" len="sm"/>
            </a:ln>
          </p:spPr>
        </p:pic>
        <p:pic>
          <p:nvPicPr>
            <p:cNvPr id="81" name="Google Shape;81;p12"/>
            <p:cNvPicPr preferRelativeResize="0"/>
            <p:nvPr/>
          </p:nvPicPr>
          <p:blipFill rotWithShape="1">
            <a:blip r:embed="rId5">
              <a:alphaModFix/>
            </a:blip>
            <a:srcRect r="19910" b="13755"/>
            <a:stretch/>
          </p:blipFill>
          <p:spPr>
            <a:xfrm>
              <a:off x="2040788" y="1944350"/>
              <a:ext cx="2436175" cy="3222700"/>
            </a:xfrm>
            <a:prstGeom prst="rect">
              <a:avLst/>
            </a:prstGeom>
            <a:noFill/>
            <a:ln w="9525" cap="flat" cmpd="sng">
              <a:solidFill>
                <a:srgbClr val="E04403"/>
              </a:solidFill>
              <a:prstDash val="solid"/>
              <a:round/>
              <a:headEnd type="none" w="sm" len="sm"/>
              <a:tailEnd type="none" w="sm" len="sm"/>
            </a:ln>
          </p:spPr>
        </p:pic>
        <p:pic>
          <p:nvPicPr>
            <p:cNvPr id="82" name="Google Shape;82;p12"/>
            <p:cNvPicPr preferRelativeResize="0"/>
            <p:nvPr/>
          </p:nvPicPr>
          <p:blipFill>
            <a:blip r:embed="rId6">
              <a:alphaModFix/>
            </a:blip>
            <a:stretch>
              <a:fillRect/>
            </a:stretch>
          </p:blipFill>
          <p:spPr>
            <a:xfrm rot="590987">
              <a:off x="4263248" y="1892043"/>
              <a:ext cx="2837004" cy="3709490"/>
            </a:xfrm>
            <a:prstGeom prst="rect">
              <a:avLst/>
            </a:prstGeom>
            <a:noFill/>
            <a:ln w="9525" cap="flat" cmpd="sng">
              <a:solidFill>
                <a:srgbClr val="E04403"/>
              </a:solidFill>
              <a:prstDash val="solid"/>
              <a:round/>
              <a:headEnd type="none" w="sm" len="sm"/>
              <a:tailEnd type="none" w="sm" len="sm"/>
            </a:ln>
          </p:spPr>
        </p:pic>
        <p:pic>
          <p:nvPicPr>
            <p:cNvPr id="83" name="Google Shape;83;p12"/>
            <p:cNvPicPr preferRelativeResize="0"/>
            <p:nvPr/>
          </p:nvPicPr>
          <p:blipFill>
            <a:blip r:embed="rId7">
              <a:alphaModFix/>
            </a:blip>
            <a:stretch>
              <a:fillRect/>
            </a:stretch>
          </p:blipFill>
          <p:spPr>
            <a:xfrm rot="1533712">
              <a:off x="6160375" y="2726439"/>
              <a:ext cx="2436177" cy="2831561"/>
            </a:xfrm>
            <a:prstGeom prst="rect">
              <a:avLst/>
            </a:prstGeom>
            <a:noFill/>
            <a:ln w="9525" cap="flat" cmpd="sng">
              <a:solidFill>
                <a:srgbClr val="E04403"/>
              </a:solidFill>
              <a:prstDash val="solid"/>
              <a:round/>
              <a:headEnd type="none" w="sm" len="sm"/>
              <a:tailEnd type="none" w="sm" len="sm"/>
            </a:ln>
          </p:spPr>
        </p:pic>
      </p:grpSp>
      <p:pic>
        <p:nvPicPr>
          <p:cNvPr id="84" name="Google Shape;84;p12"/>
          <p:cNvPicPr preferRelativeResize="0"/>
          <p:nvPr/>
        </p:nvPicPr>
        <p:blipFill>
          <a:blip r:embed="rId8">
            <a:alphaModFix/>
          </a:blip>
          <a:stretch>
            <a:fillRect/>
          </a:stretch>
        </p:blipFill>
        <p:spPr>
          <a:xfrm>
            <a:off x="6095733" y="-1"/>
            <a:ext cx="2994833" cy="2508959"/>
          </a:xfrm>
          <a:prstGeom prst="rect">
            <a:avLst/>
          </a:prstGeom>
          <a:noFill/>
          <a:ln>
            <a:noFill/>
          </a:ln>
        </p:spPr>
      </p:pic>
      <p:pic>
        <p:nvPicPr>
          <p:cNvPr id="85" name="Google Shape;85;p12"/>
          <p:cNvPicPr preferRelativeResize="0"/>
          <p:nvPr/>
        </p:nvPicPr>
        <p:blipFill>
          <a:blip r:embed="rId9">
            <a:alphaModFix/>
          </a:blip>
          <a:stretch>
            <a:fillRect/>
          </a:stretch>
        </p:blipFill>
        <p:spPr>
          <a:xfrm>
            <a:off x="8108134" y="3167934"/>
            <a:ext cx="1766265" cy="1461565"/>
          </a:xfrm>
          <a:prstGeom prst="rect">
            <a:avLst/>
          </a:prstGeom>
          <a:noFill/>
          <a:ln>
            <a:noFill/>
          </a:ln>
        </p:spPr>
      </p:pic>
    </p:spTree>
    <p:extLst>
      <p:ext uri="{BB962C8B-B14F-4D97-AF65-F5344CB8AC3E}">
        <p14:creationId xmlns:p14="http://schemas.microsoft.com/office/powerpoint/2010/main" val="2442027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bout the GC">
  <p:cSld name="About the GC">
    <p:spTree>
      <p:nvGrpSpPr>
        <p:cNvPr id="1" name="Shape 86"/>
        <p:cNvGrpSpPr/>
        <p:nvPr/>
      </p:nvGrpSpPr>
      <p:grpSpPr>
        <a:xfrm>
          <a:off x="0" y="0"/>
          <a:ext cx="0" cy="0"/>
          <a:chOff x="0" y="0"/>
          <a:chExt cx="0" cy="0"/>
        </a:xfrm>
      </p:grpSpPr>
      <p:pic>
        <p:nvPicPr>
          <p:cNvPr id="87" name="Google Shape;87;p13"/>
          <p:cNvPicPr preferRelativeResize="0"/>
          <p:nvPr/>
        </p:nvPicPr>
        <p:blipFill>
          <a:blip r:embed="rId2">
            <a:alphaModFix/>
          </a:blip>
          <a:stretch>
            <a:fillRect/>
          </a:stretch>
        </p:blipFill>
        <p:spPr>
          <a:xfrm>
            <a:off x="6096001" y="1747144"/>
            <a:ext cx="5410199" cy="3363712"/>
          </a:xfrm>
          <a:prstGeom prst="rect">
            <a:avLst/>
          </a:prstGeom>
          <a:noFill/>
          <a:ln>
            <a:noFill/>
          </a:ln>
        </p:spPr>
      </p:pic>
      <p:cxnSp>
        <p:nvCxnSpPr>
          <p:cNvPr id="88" name="Google Shape;88;p13"/>
          <p:cNvCxnSpPr/>
          <p:nvPr/>
        </p:nvCxnSpPr>
        <p:spPr>
          <a:xfrm>
            <a:off x="685800" y="6134100"/>
            <a:ext cx="10820400" cy="0"/>
          </a:xfrm>
          <a:prstGeom prst="straightConnector1">
            <a:avLst/>
          </a:prstGeom>
          <a:noFill/>
          <a:ln w="9525" cap="rnd" cmpd="sng">
            <a:solidFill>
              <a:srgbClr val="685CA4"/>
            </a:solidFill>
            <a:prstDash val="solid"/>
            <a:round/>
            <a:headEnd type="none" w="sm" len="sm"/>
            <a:tailEnd type="none" w="sm" len="sm"/>
          </a:ln>
        </p:spPr>
      </p:cxnSp>
      <p:sp>
        <p:nvSpPr>
          <p:cNvPr id="89" name="Google Shape;89;p13"/>
          <p:cNvSpPr txBox="1"/>
          <p:nvPr/>
        </p:nvSpPr>
        <p:spPr>
          <a:xfrm>
            <a:off x="685800" y="6414801"/>
            <a:ext cx="2317600" cy="16421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067">
                <a:latin typeface="Helvetica Neue"/>
                <a:ea typeface="Helvetica Neue"/>
                <a:cs typeface="Helvetica Neue"/>
                <a:sym typeface="Helvetica Neue"/>
              </a:rPr>
              <a:t>National Underground Asset Register</a:t>
            </a:r>
            <a:endParaRPr sz="1067">
              <a:latin typeface="Helvetica Neue"/>
              <a:ea typeface="Helvetica Neue"/>
              <a:cs typeface="Helvetica Neue"/>
              <a:sym typeface="Helvetica Neue"/>
            </a:endParaRPr>
          </a:p>
        </p:txBody>
      </p:sp>
      <p:sp>
        <p:nvSpPr>
          <p:cNvPr id="90" name="Google Shape;90;p13"/>
          <p:cNvSpPr txBox="1">
            <a:spLocks noGrp="1"/>
          </p:cNvSpPr>
          <p:nvPr>
            <p:ph type="sldNum" idx="12"/>
          </p:nvPr>
        </p:nvSpPr>
        <p:spPr>
          <a:xfrm>
            <a:off x="10776000" y="6235200"/>
            <a:ext cx="731600" cy="524800"/>
          </a:xfrm>
          <a:prstGeom prst="rect">
            <a:avLst/>
          </a:prstGeom>
        </p:spPr>
        <p:txBody>
          <a:bodyPr spcFirstLastPara="1" wrap="square" lIns="0" tIns="0" rIns="0" bIns="0" anchor="ctr" anchorCtr="0">
            <a:normAutofit/>
          </a:bodyPr>
          <a:lstStyle>
            <a:lvl1pPr lvl="0" rtl="0">
              <a:buNone/>
              <a:defRPr sz="1067">
                <a:solidFill>
                  <a:schemeClr val="dk1"/>
                </a:solidFill>
                <a:latin typeface="Helvetica Neue"/>
                <a:ea typeface="Helvetica Neue"/>
                <a:cs typeface="Helvetica Neue"/>
                <a:sym typeface="Helvetica Neue"/>
              </a:defRPr>
            </a:lvl1pPr>
            <a:lvl2pPr lvl="1" rtl="0">
              <a:buNone/>
              <a:defRPr sz="1067">
                <a:solidFill>
                  <a:schemeClr val="dk1"/>
                </a:solidFill>
                <a:latin typeface="Helvetica Neue"/>
                <a:ea typeface="Helvetica Neue"/>
                <a:cs typeface="Helvetica Neue"/>
                <a:sym typeface="Helvetica Neue"/>
              </a:defRPr>
            </a:lvl2pPr>
            <a:lvl3pPr lvl="2" rtl="0">
              <a:buNone/>
              <a:defRPr sz="1067">
                <a:solidFill>
                  <a:schemeClr val="dk1"/>
                </a:solidFill>
                <a:latin typeface="Helvetica Neue"/>
                <a:ea typeface="Helvetica Neue"/>
                <a:cs typeface="Helvetica Neue"/>
                <a:sym typeface="Helvetica Neue"/>
              </a:defRPr>
            </a:lvl3pPr>
            <a:lvl4pPr lvl="3" rtl="0">
              <a:buNone/>
              <a:defRPr sz="1067">
                <a:solidFill>
                  <a:schemeClr val="dk1"/>
                </a:solidFill>
                <a:latin typeface="Helvetica Neue"/>
                <a:ea typeface="Helvetica Neue"/>
                <a:cs typeface="Helvetica Neue"/>
                <a:sym typeface="Helvetica Neue"/>
              </a:defRPr>
            </a:lvl4pPr>
            <a:lvl5pPr lvl="4" rtl="0">
              <a:buNone/>
              <a:defRPr sz="1067">
                <a:solidFill>
                  <a:schemeClr val="dk1"/>
                </a:solidFill>
                <a:latin typeface="Helvetica Neue"/>
                <a:ea typeface="Helvetica Neue"/>
                <a:cs typeface="Helvetica Neue"/>
                <a:sym typeface="Helvetica Neue"/>
              </a:defRPr>
            </a:lvl5pPr>
            <a:lvl6pPr lvl="5" rtl="0">
              <a:buNone/>
              <a:defRPr sz="1067">
                <a:solidFill>
                  <a:schemeClr val="dk1"/>
                </a:solidFill>
                <a:latin typeface="Helvetica Neue"/>
                <a:ea typeface="Helvetica Neue"/>
                <a:cs typeface="Helvetica Neue"/>
                <a:sym typeface="Helvetica Neue"/>
              </a:defRPr>
            </a:lvl6pPr>
            <a:lvl7pPr lvl="6" rtl="0">
              <a:buNone/>
              <a:defRPr sz="1067">
                <a:solidFill>
                  <a:schemeClr val="dk1"/>
                </a:solidFill>
                <a:latin typeface="Helvetica Neue"/>
                <a:ea typeface="Helvetica Neue"/>
                <a:cs typeface="Helvetica Neue"/>
                <a:sym typeface="Helvetica Neue"/>
              </a:defRPr>
            </a:lvl7pPr>
            <a:lvl8pPr lvl="7" rtl="0">
              <a:buNone/>
              <a:defRPr sz="1067">
                <a:solidFill>
                  <a:schemeClr val="dk1"/>
                </a:solidFill>
                <a:latin typeface="Helvetica Neue"/>
                <a:ea typeface="Helvetica Neue"/>
                <a:cs typeface="Helvetica Neue"/>
                <a:sym typeface="Helvetica Neue"/>
              </a:defRPr>
            </a:lvl8pPr>
            <a:lvl9pPr lvl="8" rtl="0">
              <a:buNone/>
              <a:defRPr sz="1067">
                <a:solidFill>
                  <a:schemeClr val="dk1"/>
                </a:solidFill>
                <a:latin typeface="Helvetica Neue"/>
                <a:ea typeface="Helvetica Neue"/>
                <a:cs typeface="Helvetica Neue"/>
                <a:sym typeface="Helvetica Neue"/>
              </a:defRPr>
            </a:lvl9pPr>
          </a:lstStyle>
          <a:p>
            <a:fld id="{00000000-1234-1234-1234-123412341234}" type="slidenum">
              <a:rPr lang="en-GB" smtClean="0"/>
              <a:pPr/>
              <a:t>‹#›</a:t>
            </a:fld>
            <a:endParaRPr lang="en-GB"/>
          </a:p>
        </p:txBody>
      </p:sp>
      <p:sp>
        <p:nvSpPr>
          <p:cNvPr id="91" name="Google Shape;91;p13"/>
          <p:cNvSpPr txBox="1"/>
          <p:nvPr/>
        </p:nvSpPr>
        <p:spPr>
          <a:xfrm>
            <a:off x="686400" y="595200"/>
            <a:ext cx="4723200" cy="64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4200" b="1">
                <a:solidFill>
                  <a:srgbClr val="685CA4"/>
                </a:solidFill>
                <a:latin typeface="Helvetica Neue"/>
                <a:ea typeface="Helvetica Neue"/>
                <a:cs typeface="Helvetica Neue"/>
                <a:sym typeface="Helvetica Neue"/>
              </a:rPr>
              <a:t>About us</a:t>
            </a:r>
            <a:endParaRPr sz="4200" b="1">
              <a:solidFill>
                <a:srgbClr val="685CA4"/>
              </a:solidFill>
              <a:latin typeface="Helvetica Neue"/>
              <a:ea typeface="Helvetica Neue"/>
              <a:cs typeface="Helvetica Neue"/>
              <a:sym typeface="Helvetica Neue"/>
            </a:endParaRPr>
          </a:p>
        </p:txBody>
      </p:sp>
      <p:sp>
        <p:nvSpPr>
          <p:cNvPr id="92" name="Google Shape;92;p13"/>
          <p:cNvSpPr txBox="1"/>
          <p:nvPr/>
        </p:nvSpPr>
        <p:spPr>
          <a:xfrm>
            <a:off x="686400" y="1536000"/>
            <a:ext cx="4723200" cy="432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133">
                <a:latin typeface="Open Sans"/>
                <a:ea typeface="Open Sans"/>
                <a:cs typeface="Open Sans"/>
                <a:sym typeface="Open Sans"/>
              </a:rPr>
              <a:t>The Geospatial Commission is an expert committee that is part of the Cabinet Office and sets the UK’s geospatial strategy and promotes the best use of geospatial data.</a:t>
            </a:r>
            <a:endParaRPr sz="2133">
              <a:latin typeface="Open Sans"/>
              <a:ea typeface="Open Sans"/>
              <a:cs typeface="Open Sans"/>
              <a:sym typeface="Open Sans"/>
            </a:endParaRPr>
          </a:p>
          <a:p>
            <a:pPr marL="0" lvl="0" indent="0" algn="l" rtl="0">
              <a:spcBef>
                <a:spcPts val="0"/>
              </a:spcBef>
              <a:spcAft>
                <a:spcPts val="0"/>
              </a:spcAft>
              <a:buNone/>
            </a:pPr>
            <a:endParaRPr sz="2133">
              <a:latin typeface="Open Sans"/>
              <a:ea typeface="Open Sans"/>
              <a:cs typeface="Open Sans"/>
              <a:sym typeface="Open Sans"/>
            </a:endParaRPr>
          </a:p>
          <a:p>
            <a:pPr marL="0" lvl="0" indent="0" algn="l" rtl="0">
              <a:spcBef>
                <a:spcPts val="0"/>
              </a:spcBef>
              <a:spcAft>
                <a:spcPts val="0"/>
              </a:spcAft>
              <a:buNone/>
            </a:pPr>
            <a:r>
              <a:rPr lang="en-GB" sz="2133">
                <a:latin typeface="Open Sans"/>
                <a:ea typeface="Open Sans"/>
                <a:cs typeface="Open Sans"/>
                <a:sym typeface="Open Sans"/>
              </a:rPr>
              <a:t>Its aim is to unlock the significant economic, social and environmental opportunities offered by location data and to boost the UK’s global geospatial expertise.</a:t>
            </a:r>
            <a:endParaRPr sz="2133">
              <a:latin typeface="Open Sans"/>
              <a:ea typeface="Open Sans"/>
              <a:cs typeface="Open Sans"/>
              <a:sym typeface="Open Sans"/>
            </a:endParaRPr>
          </a:p>
        </p:txBody>
      </p:sp>
    </p:spTree>
    <p:extLst>
      <p:ext uri="{BB962C8B-B14F-4D97-AF65-F5344CB8AC3E}">
        <p14:creationId xmlns:p14="http://schemas.microsoft.com/office/powerpoint/2010/main" val="2684832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93"/>
        <p:cNvGrpSpPr/>
        <p:nvPr/>
      </p:nvGrpSpPr>
      <p:grpSpPr>
        <a:xfrm>
          <a:off x="0" y="0"/>
          <a:ext cx="0" cy="0"/>
          <a:chOff x="0" y="0"/>
          <a:chExt cx="0" cy="0"/>
        </a:xfrm>
      </p:grpSpPr>
    </p:spTree>
    <p:extLst>
      <p:ext uri="{BB962C8B-B14F-4D97-AF65-F5344CB8AC3E}">
        <p14:creationId xmlns:p14="http://schemas.microsoft.com/office/powerpoint/2010/main" val="2112216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6DA4-82DA-4B6A-9A02-A52A9178C2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593CE3-C604-4F77-8EB2-E433F88767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B19D9F-2C98-484D-A739-D7AB5205585E}"/>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1F9F28F6-206F-4AA5-85D6-A578EEB80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AFDC9D-B12D-476C-99F5-06EC451D0C86}"/>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298704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2B43-314C-4466-A9DB-C7E85536AE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67A21-C06B-4EAD-9BAF-40A0AA48F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A77077-9CB4-44F5-BCEE-1618C99E7A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6036C5-75D4-46CC-942F-16BD4D49D26B}"/>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6" name="Footer Placeholder 5">
            <a:extLst>
              <a:ext uri="{FF2B5EF4-FFF2-40B4-BE49-F238E27FC236}">
                <a16:creationId xmlns:a16="http://schemas.microsoft.com/office/drawing/2014/main" id="{8F4BF119-4EE6-4D99-A5BB-B1A9C787EC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0397C0-9D29-4544-86D4-764AC80D1C50}"/>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227427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54F5-8450-46EC-90AD-5D80E36BB0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C7D572-8CF8-4242-BDB7-FD1EE3275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06F9E-0299-4B47-B6A7-636B46A91C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E1F13D-F07D-44BB-B116-42F27AD36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C5B04-4B18-4E3B-94A5-3B9FF15C6F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5731F2-DFB7-4F84-9CD8-F9A27C853FAD}"/>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8" name="Footer Placeholder 7">
            <a:extLst>
              <a:ext uri="{FF2B5EF4-FFF2-40B4-BE49-F238E27FC236}">
                <a16:creationId xmlns:a16="http://schemas.microsoft.com/office/drawing/2014/main" id="{6F2D39CE-D27D-45DB-88A2-AC267D9FA3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1E877F-B2A5-4F30-9F91-9DC76C2E3467}"/>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191105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0BDB-1D46-42AF-BF00-4AB6B8F005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16497A-B068-4A2D-B8B4-5DEC29FAC02B}"/>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4" name="Footer Placeholder 3">
            <a:extLst>
              <a:ext uri="{FF2B5EF4-FFF2-40B4-BE49-F238E27FC236}">
                <a16:creationId xmlns:a16="http://schemas.microsoft.com/office/drawing/2014/main" id="{870B1258-DFC3-41CD-B89D-19D8B2FE98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4F56F8-24CD-438B-AB51-B05D8ABA663F}"/>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337868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8B458-CEEA-4101-ADE0-527BD80231F8}"/>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3" name="Footer Placeholder 2">
            <a:extLst>
              <a:ext uri="{FF2B5EF4-FFF2-40B4-BE49-F238E27FC236}">
                <a16:creationId xmlns:a16="http://schemas.microsoft.com/office/drawing/2014/main" id="{21B13E2F-DF22-4534-856C-128EE298DB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209B11-E0D6-47A6-80DE-6C68DB6C9AE7}"/>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377628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71E8-99CB-42D1-B3C0-FED4106B5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914BD3-CB8C-4E6D-95AA-58DC7B1FC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E0DFBA-812B-4516-AE81-EF7F4FE88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DB2A4-7A87-460E-93F8-C13878099FFA}"/>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6" name="Footer Placeholder 5">
            <a:extLst>
              <a:ext uri="{FF2B5EF4-FFF2-40B4-BE49-F238E27FC236}">
                <a16:creationId xmlns:a16="http://schemas.microsoft.com/office/drawing/2014/main" id="{1B72531C-3485-41B8-AACA-3BF263E7A1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349BF8-FF60-40E6-B2EC-1129B87DB8C7}"/>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81346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0F07-67E6-4B98-81C3-32FDAB22E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641109-E117-4A77-9133-785E7B491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35EFE6-61D7-4B72-B22F-F1FBF4FB5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7F6AE-BEA3-427C-89A1-891C12A30469}"/>
              </a:ext>
            </a:extLst>
          </p:cNvPr>
          <p:cNvSpPr>
            <a:spLocks noGrp="1"/>
          </p:cNvSpPr>
          <p:nvPr>
            <p:ph type="dt" sz="half" idx="10"/>
          </p:nvPr>
        </p:nvSpPr>
        <p:spPr/>
        <p:txBody>
          <a:bodyPr/>
          <a:lstStyle/>
          <a:p>
            <a:fld id="{85F55B3A-1ADD-4EF6-85F4-FFA81005A931}" type="datetimeFigureOut">
              <a:rPr lang="en-GB" smtClean="0"/>
              <a:t>21/02/2022</a:t>
            </a:fld>
            <a:endParaRPr lang="en-GB"/>
          </a:p>
        </p:txBody>
      </p:sp>
      <p:sp>
        <p:nvSpPr>
          <p:cNvPr id="6" name="Footer Placeholder 5">
            <a:extLst>
              <a:ext uri="{FF2B5EF4-FFF2-40B4-BE49-F238E27FC236}">
                <a16:creationId xmlns:a16="http://schemas.microsoft.com/office/drawing/2014/main" id="{1334D351-39C5-4E91-965B-9471651D5F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6FD0CF-1599-409E-912D-20DD7EFDFD69}"/>
              </a:ext>
            </a:extLst>
          </p:cNvPr>
          <p:cNvSpPr>
            <a:spLocks noGrp="1"/>
          </p:cNvSpPr>
          <p:nvPr>
            <p:ph type="sldNum" sz="quarter" idx="12"/>
          </p:nvPr>
        </p:nvSpPr>
        <p:spPr/>
        <p:txBody>
          <a:bodyPr/>
          <a:lstStyle/>
          <a:p>
            <a:fld id="{1080E1A1-45C1-4E32-A56F-8E055E5DF544}" type="slidenum">
              <a:rPr lang="en-GB" smtClean="0"/>
              <a:t>‹#›</a:t>
            </a:fld>
            <a:endParaRPr lang="en-GB"/>
          </a:p>
        </p:txBody>
      </p:sp>
    </p:spTree>
    <p:extLst>
      <p:ext uri="{BB962C8B-B14F-4D97-AF65-F5344CB8AC3E}">
        <p14:creationId xmlns:p14="http://schemas.microsoft.com/office/powerpoint/2010/main" val="368805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B8200-B866-4D39-AF82-A6FC53869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7FF88-815D-46D0-BC23-C6C378403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6D6CED-43B1-4D5F-B0BD-DEDD2CBFF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55B3A-1ADD-4EF6-85F4-FFA81005A931}" type="datetimeFigureOut">
              <a:rPr lang="en-GB" smtClean="0"/>
              <a:t>21/02/2022</a:t>
            </a:fld>
            <a:endParaRPr lang="en-GB"/>
          </a:p>
        </p:txBody>
      </p:sp>
      <p:sp>
        <p:nvSpPr>
          <p:cNvPr id="5" name="Footer Placeholder 4">
            <a:extLst>
              <a:ext uri="{FF2B5EF4-FFF2-40B4-BE49-F238E27FC236}">
                <a16:creationId xmlns:a16="http://schemas.microsoft.com/office/drawing/2014/main" id="{B17152E5-58F4-4615-8721-95E288891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FA7575-DA1E-4971-BF88-45CC58B02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E1A1-45C1-4E32-A56F-8E055E5DF544}" type="slidenum">
              <a:rPr lang="en-GB" smtClean="0"/>
              <a:t>‹#›</a:t>
            </a:fld>
            <a:endParaRPr lang="en-GB"/>
          </a:p>
        </p:txBody>
      </p:sp>
    </p:spTree>
    <p:extLst>
      <p:ext uri="{BB962C8B-B14F-4D97-AF65-F5344CB8AC3E}">
        <p14:creationId xmlns:p14="http://schemas.microsoft.com/office/powerpoint/2010/main" val="2382307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6400" y="593367"/>
            <a:ext cx="10819200" cy="648000"/>
          </a:xfrm>
          <a:prstGeom prst="rect">
            <a:avLst/>
          </a:prstGeom>
          <a:noFill/>
          <a:ln>
            <a:noFill/>
          </a:ln>
        </p:spPr>
        <p:txBody>
          <a:bodyPr spcFirstLastPara="1" wrap="square" lIns="0" tIns="0" rIns="0" bIns="0" anchor="ctr" anchorCtr="0">
            <a:normAutofit/>
          </a:bodyPr>
          <a:lstStyle>
            <a:lvl1pPr lvl="0">
              <a:spcBef>
                <a:spcPts val="0"/>
              </a:spcBef>
              <a:spcAft>
                <a:spcPts val="0"/>
              </a:spcAft>
              <a:buClr>
                <a:srgbClr val="685CA4"/>
              </a:buClr>
              <a:buSzPts val="3150"/>
              <a:buFont typeface="Helvetica Neue"/>
              <a:buNone/>
              <a:defRPr sz="3150" b="1">
                <a:solidFill>
                  <a:srgbClr val="685CA4"/>
                </a:solidFill>
                <a:latin typeface="Helvetica Neue"/>
                <a:ea typeface="Helvetica Neue"/>
                <a:cs typeface="Helvetica Neue"/>
                <a:sym typeface="Helvetica Neue"/>
              </a:defRPr>
            </a:lvl1pPr>
            <a:lvl2pPr lvl="1">
              <a:spcBef>
                <a:spcPts val="0"/>
              </a:spcBef>
              <a:spcAft>
                <a:spcPts val="0"/>
              </a:spcAft>
              <a:buClr>
                <a:schemeClr val="dk1"/>
              </a:buClr>
              <a:buSzPts val="3150"/>
              <a:buNone/>
              <a:defRPr sz="3150">
                <a:solidFill>
                  <a:schemeClr val="dk1"/>
                </a:solidFill>
              </a:defRPr>
            </a:lvl2pPr>
            <a:lvl3pPr lvl="2">
              <a:spcBef>
                <a:spcPts val="0"/>
              </a:spcBef>
              <a:spcAft>
                <a:spcPts val="0"/>
              </a:spcAft>
              <a:buClr>
                <a:schemeClr val="dk1"/>
              </a:buClr>
              <a:buSzPts val="3150"/>
              <a:buNone/>
              <a:defRPr sz="3150">
                <a:solidFill>
                  <a:schemeClr val="dk1"/>
                </a:solidFill>
              </a:defRPr>
            </a:lvl3pPr>
            <a:lvl4pPr lvl="3">
              <a:spcBef>
                <a:spcPts val="0"/>
              </a:spcBef>
              <a:spcAft>
                <a:spcPts val="0"/>
              </a:spcAft>
              <a:buClr>
                <a:schemeClr val="dk1"/>
              </a:buClr>
              <a:buSzPts val="3150"/>
              <a:buNone/>
              <a:defRPr sz="3150">
                <a:solidFill>
                  <a:schemeClr val="dk1"/>
                </a:solidFill>
              </a:defRPr>
            </a:lvl4pPr>
            <a:lvl5pPr lvl="4">
              <a:spcBef>
                <a:spcPts val="0"/>
              </a:spcBef>
              <a:spcAft>
                <a:spcPts val="0"/>
              </a:spcAft>
              <a:buClr>
                <a:schemeClr val="dk1"/>
              </a:buClr>
              <a:buSzPts val="3150"/>
              <a:buNone/>
              <a:defRPr sz="3150">
                <a:solidFill>
                  <a:schemeClr val="dk1"/>
                </a:solidFill>
              </a:defRPr>
            </a:lvl5pPr>
            <a:lvl6pPr lvl="5">
              <a:spcBef>
                <a:spcPts val="0"/>
              </a:spcBef>
              <a:spcAft>
                <a:spcPts val="0"/>
              </a:spcAft>
              <a:buClr>
                <a:schemeClr val="dk1"/>
              </a:buClr>
              <a:buSzPts val="3150"/>
              <a:buNone/>
              <a:defRPr sz="3150">
                <a:solidFill>
                  <a:schemeClr val="dk1"/>
                </a:solidFill>
              </a:defRPr>
            </a:lvl6pPr>
            <a:lvl7pPr lvl="6">
              <a:spcBef>
                <a:spcPts val="0"/>
              </a:spcBef>
              <a:spcAft>
                <a:spcPts val="0"/>
              </a:spcAft>
              <a:buClr>
                <a:schemeClr val="dk1"/>
              </a:buClr>
              <a:buSzPts val="3150"/>
              <a:buNone/>
              <a:defRPr sz="3150">
                <a:solidFill>
                  <a:schemeClr val="dk1"/>
                </a:solidFill>
              </a:defRPr>
            </a:lvl7pPr>
            <a:lvl8pPr lvl="7">
              <a:spcBef>
                <a:spcPts val="0"/>
              </a:spcBef>
              <a:spcAft>
                <a:spcPts val="0"/>
              </a:spcAft>
              <a:buClr>
                <a:schemeClr val="dk1"/>
              </a:buClr>
              <a:buSzPts val="3150"/>
              <a:buNone/>
              <a:defRPr sz="3150">
                <a:solidFill>
                  <a:schemeClr val="dk1"/>
                </a:solidFill>
              </a:defRPr>
            </a:lvl8pPr>
            <a:lvl9pPr lvl="8">
              <a:spcBef>
                <a:spcPts val="0"/>
              </a:spcBef>
              <a:spcAft>
                <a:spcPts val="0"/>
              </a:spcAft>
              <a:buClr>
                <a:schemeClr val="dk1"/>
              </a:buClr>
              <a:buSzPts val="3150"/>
              <a:buNone/>
              <a:defRPr sz="315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171A37"/>
              </a:buClr>
              <a:buSzPts val="1800"/>
              <a:buFont typeface="Open Sans"/>
              <a:buChar char="●"/>
              <a:defRPr sz="1800">
                <a:solidFill>
                  <a:srgbClr val="171A37"/>
                </a:solidFill>
                <a:latin typeface="Open Sans"/>
                <a:ea typeface="Open Sans"/>
                <a:cs typeface="Open Sans"/>
                <a:sym typeface="Open Sans"/>
              </a:defRPr>
            </a:lvl1pPr>
            <a:lvl2pPr marL="914400" lvl="1"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2pPr>
            <a:lvl3pPr marL="1371600" lvl="2"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3pPr>
            <a:lvl4pPr marL="1828800" lvl="3"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4pPr>
            <a:lvl5pPr marL="2286000" lvl="4"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5pPr>
            <a:lvl6pPr marL="2743200" lvl="5"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6pPr>
            <a:lvl7pPr marL="3200400" lvl="6"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7pPr>
            <a:lvl8pPr marL="3657600" lvl="7"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8pPr>
            <a:lvl9pPr marL="4114800" lvl="8" indent="-317500">
              <a:lnSpc>
                <a:spcPct val="115000"/>
              </a:lnSpc>
              <a:spcBef>
                <a:spcPts val="0"/>
              </a:spcBef>
              <a:spcAft>
                <a:spcPts val="0"/>
              </a:spcAft>
              <a:buClr>
                <a:srgbClr val="171A37"/>
              </a:buClr>
              <a:buSzPts val="1400"/>
              <a:buFont typeface="Open Sans"/>
              <a:buChar char="■"/>
              <a:defRPr>
                <a:solidFill>
                  <a:srgbClr val="171A37"/>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18714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nuarcontact@atkinsglobal.com"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6.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2.svg"/><Relationship Id="rId7" Type="http://schemas.openxmlformats.org/officeDocument/2006/relationships/image" Target="../media/image17.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4.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706889" y="1353357"/>
            <a:ext cx="8448000" cy="3182400"/>
          </a:xfrm>
          <a:prstGeom prst="rect">
            <a:avLst/>
          </a:prstGeom>
        </p:spPr>
        <p:txBody>
          <a:bodyPr spcFirstLastPara="1" wrap="square" lIns="0" tIns="0" rIns="0" bIns="0" anchor="b" anchorCtr="0">
            <a:normAutofit fontScale="90000"/>
          </a:bodyPr>
          <a:lstStyle/>
          <a:p>
            <a:r>
              <a:rPr lang="en-GB" dirty="0"/>
              <a:t>National </a:t>
            </a:r>
            <a:br>
              <a:rPr lang="en-GB" dirty="0"/>
            </a:br>
            <a:r>
              <a:rPr lang="en-GB" dirty="0"/>
              <a:t>Underground </a:t>
            </a:r>
            <a:br>
              <a:rPr lang="en-GB" dirty="0"/>
            </a:br>
            <a:r>
              <a:rPr lang="en-GB" dirty="0"/>
              <a:t>Asset</a:t>
            </a:r>
            <a:br>
              <a:rPr lang="en-GB" dirty="0"/>
            </a:br>
            <a:r>
              <a:rPr lang="en-GB" dirty="0"/>
              <a:t>Register</a:t>
            </a:r>
            <a:endParaRPr dirty="0"/>
          </a:p>
        </p:txBody>
      </p:sp>
      <p:pic>
        <p:nvPicPr>
          <p:cNvPr id="5" name="Picture 2">
            <a:extLst>
              <a:ext uri="{FF2B5EF4-FFF2-40B4-BE49-F238E27FC236}">
                <a16:creationId xmlns:a16="http://schemas.microsoft.com/office/drawing/2014/main" id="{FA18A1AE-5321-4809-B18A-26C978BF6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269" y="5440296"/>
            <a:ext cx="1765244" cy="80696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F8C41B1-F035-4187-A676-C90FD901E4BF}"/>
              </a:ext>
            </a:extLst>
          </p:cNvPr>
          <p:cNvCxnSpPr>
            <a:cxnSpLocks/>
          </p:cNvCxnSpPr>
          <p:nvPr/>
        </p:nvCxnSpPr>
        <p:spPr>
          <a:xfrm>
            <a:off x="635214" y="5040725"/>
            <a:ext cx="109215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36F30D-3A01-47B8-84FE-D9DDFDB28267}"/>
              </a:ext>
            </a:extLst>
          </p:cNvPr>
          <p:cNvSpPr txBox="1"/>
          <p:nvPr/>
        </p:nvSpPr>
        <p:spPr>
          <a:xfrm>
            <a:off x="1957240" y="3093215"/>
            <a:ext cx="4577243" cy="2677656"/>
          </a:xfrm>
          <a:prstGeom prst="rect">
            <a:avLst/>
          </a:prstGeom>
          <a:noFill/>
        </p:spPr>
        <p:txBody>
          <a:bodyPr wrap="square" rtlCol="0">
            <a:spAutoFit/>
          </a:bodyPr>
          <a:lstStyle/>
          <a:p>
            <a:r>
              <a:rPr lang="en-GB" sz="4400" dirty="0">
                <a:solidFill>
                  <a:schemeClr val="bg1"/>
                </a:solidFill>
                <a:latin typeface="Biome" panose="020B0503030204020804" pitchFamily="34" charset="0"/>
                <a:cs typeface="Biome" panose="020B0503030204020804" pitchFamily="34" charset="0"/>
              </a:rPr>
              <a:t>SECURITY</a:t>
            </a:r>
            <a:endParaRPr lang="en-GB" sz="3600" dirty="0">
              <a:solidFill>
                <a:schemeClr val="bg1"/>
              </a:solidFill>
              <a:latin typeface="Biome" panose="020B0503030204020804" pitchFamily="34" charset="0"/>
              <a:cs typeface="Biome" panose="020B0503030204020804" pitchFamily="34" charset="0"/>
            </a:endParaRPr>
          </a:p>
          <a:p>
            <a:pPr marL="285750" indent="-285750">
              <a:buFont typeface="Arial" panose="020B0604020202020204" pitchFamily="34" charset="0"/>
              <a:buChar char="•"/>
            </a:pPr>
            <a:r>
              <a:rPr lang="en-GB" sz="1600" dirty="0">
                <a:solidFill>
                  <a:schemeClr val="bg1"/>
                </a:solidFill>
              </a:rPr>
              <a:t>Hand in glove with NCSC and CPNI</a:t>
            </a:r>
          </a:p>
          <a:p>
            <a:pPr marL="285750" indent="-285750">
              <a:buFont typeface="Arial" panose="020B0604020202020204" pitchFamily="34" charset="0"/>
              <a:buChar char="•"/>
            </a:pPr>
            <a:r>
              <a:rPr lang="en-GB" sz="1600" dirty="0">
                <a:solidFill>
                  <a:schemeClr val="bg1"/>
                </a:solidFill>
              </a:rPr>
              <a:t>Limited User Base</a:t>
            </a:r>
          </a:p>
          <a:p>
            <a:pPr marL="285750" indent="-285750">
              <a:buFont typeface="Arial" panose="020B0604020202020204" pitchFamily="34" charset="0"/>
              <a:buChar char="•"/>
            </a:pPr>
            <a:r>
              <a:rPr lang="en-GB" sz="1600" dirty="0">
                <a:solidFill>
                  <a:schemeClr val="bg1"/>
                </a:solidFill>
              </a:rPr>
              <a:t>Role Based Access</a:t>
            </a:r>
          </a:p>
          <a:p>
            <a:pPr marL="285750" indent="-285750">
              <a:buFont typeface="Arial" panose="020B0604020202020204" pitchFamily="34" charset="0"/>
              <a:buChar char="•"/>
            </a:pPr>
            <a:r>
              <a:rPr lang="en-GB" sz="1600" dirty="0">
                <a:solidFill>
                  <a:schemeClr val="bg1"/>
                </a:solidFill>
              </a:rPr>
              <a:t>Limited Query Area</a:t>
            </a:r>
          </a:p>
          <a:p>
            <a:pPr marL="285750" indent="-285750">
              <a:buFont typeface="Arial" panose="020B0604020202020204" pitchFamily="34" charset="0"/>
              <a:buChar char="•"/>
            </a:pPr>
            <a:r>
              <a:rPr lang="en-GB" sz="1600" b="1" dirty="0">
                <a:solidFill>
                  <a:schemeClr val="bg1"/>
                </a:solidFill>
              </a:rPr>
              <a:t>Audit and Notifications</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sp>
        <p:nvSpPr>
          <p:cNvPr id="8" name="TextBox 7">
            <a:extLst>
              <a:ext uri="{FF2B5EF4-FFF2-40B4-BE49-F238E27FC236}">
                <a16:creationId xmlns:a16="http://schemas.microsoft.com/office/drawing/2014/main" id="{8B2BC142-CD07-4868-9455-DBB05BD3FE7D}"/>
              </a:ext>
            </a:extLst>
          </p:cNvPr>
          <p:cNvSpPr txBox="1"/>
          <p:nvPr/>
        </p:nvSpPr>
        <p:spPr>
          <a:xfrm>
            <a:off x="369883" y="2493050"/>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1</a:t>
            </a:r>
          </a:p>
        </p:txBody>
      </p:sp>
      <p:pic>
        <p:nvPicPr>
          <p:cNvPr id="10" name="Picture 9">
            <a:extLst>
              <a:ext uri="{FF2B5EF4-FFF2-40B4-BE49-F238E27FC236}">
                <a16:creationId xmlns:a16="http://schemas.microsoft.com/office/drawing/2014/main" id="{11CA7687-E47D-44DD-A99D-42B05A1AA081}"/>
              </a:ext>
            </a:extLst>
          </p:cNvPr>
          <p:cNvPicPr>
            <a:picLocks noChangeAspect="1"/>
          </p:cNvPicPr>
          <p:nvPr/>
        </p:nvPicPr>
        <p:blipFill rotWithShape="1">
          <a:blip r:embed="rId2"/>
          <a:srcRect l="27666" t="80671" r="65417" b="12000"/>
          <a:stretch/>
        </p:blipFill>
        <p:spPr>
          <a:xfrm>
            <a:off x="9669300" y="257092"/>
            <a:ext cx="970935" cy="578688"/>
          </a:xfrm>
          <a:prstGeom prst="rect">
            <a:avLst/>
          </a:prstGeom>
        </p:spPr>
      </p:pic>
      <p:pic>
        <p:nvPicPr>
          <p:cNvPr id="11" name="Picture 22" descr="Geospatial Commission">
            <a:extLst>
              <a:ext uri="{FF2B5EF4-FFF2-40B4-BE49-F238E27FC236}">
                <a16:creationId xmlns:a16="http://schemas.microsoft.com/office/drawing/2014/main" id="{95904DE7-1CF2-4013-9958-57E038843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pic>
        <p:nvPicPr>
          <p:cNvPr id="3" name="Graphic 2" descr="Phone Vibration outline">
            <a:extLst>
              <a:ext uri="{FF2B5EF4-FFF2-40B4-BE49-F238E27FC236}">
                <a16:creationId xmlns:a16="http://schemas.microsoft.com/office/drawing/2014/main" id="{3C7603AB-C50D-4D44-B424-587B07A194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4945" y="2301658"/>
            <a:ext cx="3133160" cy="3133160"/>
          </a:xfrm>
          <a:prstGeom prst="rect">
            <a:avLst/>
          </a:prstGeom>
        </p:spPr>
      </p:pic>
    </p:spTree>
    <p:extLst>
      <p:ext uri="{BB962C8B-B14F-4D97-AF65-F5344CB8AC3E}">
        <p14:creationId xmlns:p14="http://schemas.microsoft.com/office/powerpoint/2010/main" val="356257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36F30D-3A01-47B8-84FE-D9DDFDB28267}"/>
              </a:ext>
            </a:extLst>
          </p:cNvPr>
          <p:cNvSpPr txBox="1"/>
          <p:nvPr/>
        </p:nvSpPr>
        <p:spPr>
          <a:xfrm>
            <a:off x="2049707" y="3429000"/>
            <a:ext cx="4577243" cy="1877437"/>
          </a:xfrm>
          <a:prstGeom prst="rect">
            <a:avLst/>
          </a:prstGeom>
          <a:noFill/>
        </p:spPr>
        <p:txBody>
          <a:bodyPr wrap="square" rtlCol="0">
            <a:spAutoFit/>
          </a:bodyPr>
          <a:lstStyle/>
          <a:p>
            <a:r>
              <a:rPr lang="en-GB" sz="3600" dirty="0">
                <a:solidFill>
                  <a:schemeClr val="bg1"/>
                </a:solidFill>
                <a:latin typeface="Biome" panose="020B0503030204020804" pitchFamily="34" charset="0"/>
                <a:cs typeface="Biome" panose="020B0503030204020804" pitchFamily="34" charset="0"/>
              </a:rPr>
              <a:t>DATA SHARING</a:t>
            </a:r>
          </a:p>
          <a:p>
            <a:pPr marL="285750" indent="-285750">
              <a:buFont typeface="Arial" panose="020B0604020202020204" pitchFamily="34" charset="0"/>
              <a:buChar char="•"/>
            </a:pPr>
            <a:r>
              <a:rPr lang="en-GB" sz="1600" b="1" dirty="0">
                <a:solidFill>
                  <a:schemeClr val="bg1"/>
                </a:solidFill>
              </a:rPr>
              <a:t>DEA</a:t>
            </a:r>
          </a:p>
          <a:p>
            <a:pPr marL="285750" indent="-285750">
              <a:buFont typeface="Arial" panose="020B0604020202020204" pitchFamily="34" charset="0"/>
              <a:buChar char="•"/>
            </a:pPr>
            <a:r>
              <a:rPr lang="en-GB" sz="1600" dirty="0">
                <a:solidFill>
                  <a:schemeClr val="bg1"/>
                </a:solidFill>
              </a:rPr>
              <a:t>DDA</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sp>
        <p:nvSpPr>
          <p:cNvPr id="8" name="TextBox 7">
            <a:extLst>
              <a:ext uri="{FF2B5EF4-FFF2-40B4-BE49-F238E27FC236}">
                <a16:creationId xmlns:a16="http://schemas.microsoft.com/office/drawing/2014/main" id="{8B2BC142-CD07-4868-9455-DBB05BD3FE7D}"/>
              </a:ext>
            </a:extLst>
          </p:cNvPr>
          <p:cNvSpPr txBox="1"/>
          <p:nvPr/>
        </p:nvSpPr>
        <p:spPr>
          <a:xfrm>
            <a:off x="226045" y="2527416"/>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2</a:t>
            </a:r>
          </a:p>
        </p:txBody>
      </p:sp>
      <p:sp>
        <p:nvSpPr>
          <p:cNvPr id="9" name="TextBox 8">
            <a:extLst>
              <a:ext uri="{FF2B5EF4-FFF2-40B4-BE49-F238E27FC236}">
                <a16:creationId xmlns:a16="http://schemas.microsoft.com/office/drawing/2014/main" id="{F6BA5374-72BE-458D-993F-024764E897DA}"/>
              </a:ext>
            </a:extLst>
          </p:cNvPr>
          <p:cNvSpPr txBox="1"/>
          <p:nvPr/>
        </p:nvSpPr>
        <p:spPr>
          <a:xfrm>
            <a:off x="7072059" y="2075486"/>
            <a:ext cx="4732948" cy="3600986"/>
          </a:xfrm>
          <a:prstGeom prst="rect">
            <a:avLst/>
          </a:prstGeom>
          <a:noFill/>
        </p:spPr>
        <p:txBody>
          <a:bodyPr wrap="square">
            <a:spAutoFit/>
          </a:bodyPr>
          <a:lstStyle/>
          <a:p>
            <a:pPr algn="ctr"/>
            <a:r>
              <a:rPr lang="en-US" sz="2800" b="1" dirty="0">
                <a:solidFill>
                  <a:schemeClr val="tx1">
                    <a:lumMod val="65000"/>
                    <a:lumOff val="35000"/>
                  </a:schemeClr>
                </a:solidFill>
                <a:latin typeface="+mj-lt"/>
              </a:rPr>
              <a:t>DEA </a:t>
            </a:r>
          </a:p>
          <a:p>
            <a:pPr algn="ctr"/>
            <a:r>
              <a:rPr lang="en-US" sz="2000" b="1" dirty="0">
                <a:solidFill>
                  <a:schemeClr val="tx1">
                    <a:lumMod val="65000"/>
                    <a:lumOff val="35000"/>
                  </a:schemeClr>
                </a:solidFill>
                <a:latin typeface="+mj-lt"/>
              </a:rPr>
              <a:t>(Data Exploration Agreement)</a:t>
            </a:r>
          </a:p>
          <a:p>
            <a:pPr algn="ctr"/>
            <a:endParaRPr lang="en-US" sz="2000" b="1" dirty="0">
              <a:solidFill>
                <a:schemeClr val="tx1">
                  <a:lumMod val="65000"/>
                  <a:lumOff val="35000"/>
                </a:schemeClr>
              </a:solidFill>
              <a:latin typeface="+mj-lt"/>
            </a:endParaRPr>
          </a:p>
          <a:p>
            <a:pPr marL="285750" indent="-285750" algn="ctr">
              <a:buFont typeface="Arial" panose="020B0604020202020204" pitchFamily="34" charset="0"/>
              <a:buChar char="•"/>
            </a:pPr>
            <a:r>
              <a:rPr lang="en-US" sz="2000" dirty="0">
                <a:solidFill>
                  <a:schemeClr val="tx1">
                    <a:lumMod val="65000"/>
                    <a:lumOff val="35000"/>
                  </a:schemeClr>
                </a:solidFill>
                <a:latin typeface="+mj-lt"/>
              </a:rPr>
              <a:t>Built using Lessons learned from Pilots</a:t>
            </a:r>
          </a:p>
          <a:p>
            <a:pPr marL="285750" indent="-285750" algn="ctr">
              <a:buFont typeface="Arial" panose="020B0604020202020204" pitchFamily="34" charset="0"/>
              <a:buChar char="•"/>
            </a:pPr>
            <a:r>
              <a:rPr lang="en-US" sz="2000" dirty="0">
                <a:solidFill>
                  <a:schemeClr val="tx1">
                    <a:lumMod val="65000"/>
                    <a:lumOff val="35000"/>
                  </a:schemeClr>
                </a:solidFill>
                <a:latin typeface="+mj-lt"/>
              </a:rPr>
              <a:t>Lightweight (2 Pages)</a:t>
            </a:r>
          </a:p>
          <a:p>
            <a:pPr marL="285750" indent="-285750" algn="ctr">
              <a:buFont typeface="Arial" panose="020B0604020202020204" pitchFamily="34" charset="0"/>
              <a:buChar char="•"/>
            </a:pPr>
            <a:r>
              <a:rPr lang="en-US" sz="2000" dirty="0">
                <a:solidFill>
                  <a:schemeClr val="tx1">
                    <a:lumMod val="65000"/>
                    <a:lumOff val="35000"/>
                  </a:schemeClr>
                </a:solidFill>
                <a:latin typeface="+mj-lt"/>
              </a:rPr>
              <a:t>Timebound (12 Month Agreement)</a:t>
            </a:r>
          </a:p>
          <a:p>
            <a:pPr marL="285750" indent="-285750" algn="ctr">
              <a:buFont typeface="Arial" panose="020B0604020202020204" pitchFamily="34" charset="0"/>
              <a:buChar char="•"/>
            </a:pPr>
            <a:r>
              <a:rPr lang="en-US" sz="2000" dirty="0">
                <a:solidFill>
                  <a:schemeClr val="tx1">
                    <a:lumMod val="65000"/>
                    <a:lumOff val="35000"/>
                  </a:schemeClr>
                </a:solidFill>
                <a:latin typeface="+mj-lt"/>
              </a:rPr>
              <a:t>Accelerate data exploration</a:t>
            </a:r>
          </a:p>
          <a:p>
            <a:pPr marL="285750" indent="-285750" algn="ctr">
              <a:buFont typeface="Arial" panose="020B0604020202020204" pitchFamily="34" charset="0"/>
              <a:buChar char="•"/>
            </a:pPr>
            <a:r>
              <a:rPr lang="en-US" sz="2000" dirty="0">
                <a:solidFill>
                  <a:schemeClr val="tx1">
                    <a:lumMod val="65000"/>
                    <a:lumOff val="35000"/>
                  </a:schemeClr>
                </a:solidFill>
                <a:latin typeface="+mj-lt"/>
              </a:rPr>
              <a:t>Accelerate data transformation</a:t>
            </a:r>
          </a:p>
          <a:p>
            <a:pPr marL="285750" indent="-285750" algn="ctr">
              <a:buFont typeface="Arial" panose="020B0604020202020204" pitchFamily="34" charset="0"/>
              <a:buChar char="•"/>
            </a:pPr>
            <a:r>
              <a:rPr lang="en-US" sz="2000" dirty="0">
                <a:solidFill>
                  <a:schemeClr val="tx1">
                    <a:lumMod val="65000"/>
                    <a:lumOff val="35000"/>
                  </a:schemeClr>
                </a:solidFill>
                <a:latin typeface="+mj-lt"/>
              </a:rPr>
              <a:t>Underpin successful platform build </a:t>
            </a:r>
          </a:p>
          <a:p>
            <a:pPr marL="285750" indent="-285750" algn="ctr">
              <a:buFont typeface="Arial" panose="020B0604020202020204" pitchFamily="34" charset="0"/>
              <a:buChar char="•"/>
            </a:pPr>
            <a:r>
              <a:rPr lang="en-US" sz="2000" b="1" dirty="0">
                <a:solidFill>
                  <a:schemeClr val="tx1">
                    <a:lumMod val="65000"/>
                    <a:lumOff val="35000"/>
                  </a:schemeClr>
                </a:solidFill>
                <a:latin typeface="+mj-lt"/>
              </a:rPr>
              <a:t>No data will be made available to any third parties until a DDA has been signed</a:t>
            </a:r>
          </a:p>
        </p:txBody>
      </p:sp>
      <p:sp>
        <p:nvSpPr>
          <p:cNvPr id="10" name="Rectangle 9">
            <a:extLst>
              <a:ext uri="{FF2B5EF4-FFF2-40B4-BE49-F238E27FC236}">
                <a16:creationId xmlns:a16="http://schemas.microsoft.com/office/drawing/2014/main" id="{75A601A3-EDF1-4108-A9A4-BD5FACD3B185}"/>
              </a:ext>
            </a:extLst>
          </p:cNvPr>
          <p:cNvSpPr/>
          <p:nvPr/>
        </p:nvSpPr>
        <p:spPr>
          <a:xfrm>
            <a:off x="8334061" y="3008071"/>
            <a:ext cx="19829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848D23-3897-4CA3-8099-99BF99E69EBE}"/>
              </a:ext>
            </a:extLst>
          </p:cNvPr>
          <p:cNvSpPr/>
          <p:nvPr/>
        </p:nvSpPr>
        <p:spPr>
          <a:xfrm>
            <a:off x="8334061" y="5790654"/>
            <a:ext cx="19829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C98873A-725D-4645-97ED-40B005CB2F3D}"/>
              </a:ext>
            </a:extLst>
          </p:cNvPr>
          <p:cNvPicPr>
            <a:picLocks noChangeAspect="1"/>
          </p:cNvPicPr>
          <p:nvPr/>
        </p:nvPicPr>
        <p:blipFill rotWithShape="1">
          <a:blip r:embed="rId3"/>
          <a:srcRect l="27666" t="80671" r="65417" b="12000"/>
          <a:stretch/>
        </p:blipFill>
        <p:spPr>
          <a:xfrm>
            <a:off x="9669300" y="257092"/>
            <a:ext cx="970935" cy="578688"/>
          </a:xfrm>
          <a:prstGeom prst="rect">
            <a:avLst/>
          </a:prstGeom>
        </p:spPr>
      </p:pic>
      <p:pic>
        <p:nvPicPr>
          <p:cNvPr id="14" name="Picture 22" descr="Geospatial Commission">
            <a:extLst>
              <a:ext uri="{FF2B5EF4-FFF2-40B4-BE49-F238E27FC236}">
                <a16:creationId xmlns:a16="http://schemas.microsoft.com/office/drawing/2014/main" id="{C33AB878-1DCC-4E55-8AC1-6F420A162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1888940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B2BC142-CD07-4868-9455-DBB05BD3FE7D}"/>
              </a:ext>
            </a:extLst>
          </p:cNvPr>
          <p:cNvSpPr txBox="1"/>
          <p:nvPr/>
        </p:nvSpPr>
        <p:spPr>
          <a:xfrm>
            <a:off x="226045" y="2527416"/>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2</a:t>
            </a:r>
          </a:p>
        </p:txBody>
      </p:sp>
      <p:sp>
        <p:nvSpPr>
          <p:cNvPr id="9" name="TextBox 8">
            <a:extLst>
              <a:ext uri="{FF2B5EF4-FFF2-40B4-BE49-F238E27FC236}">
                <a16:creationId xmlns:a16="http://schemas.microsoft.com/office/drawing/2014/main" id="{507B75AB-9C00-4BFD-8BF3-8756C8A6F7D4}"/>
              </a:ext>
            </a:extLst>
          </p:cNvPr>
          <p:cNvSpPr txBox="1"/>
          <p:nvPr/>
        </p:nvSpPr>
        <p:spPr>
          <a:xfrm>
            <a:off x="2049707" y="3429000"/>
            <a:ext cx="4577243" cy="1877437"/>
          </a:xfrm>
          <a:prstGeom prst="rect">
            <a:avLst/>
          </a:prstGeom>
          <a:noFill/>
        </p:spPr>
        <p:txBody>
          <a:bodyPr wrap="square" rtlCol="0">
            <a:spAutoFit/>
          </a:bodyPr>
          <a:lstStyle/>
          <a:p>
            <a:r>
              <a:rPr lang="en-GB" sz="3600" dirty="0">
                <a:solidFill>
                  <a:schemeClr val="bg1"/>
                </a:solidFill>
                <a:latin typeface="Biome" panose="020B0503030204020804" pitchFamily="34" charset="0"/>
                <a:cs typeface="Biome" panose="020B0503030204020804" pitchFamily="34" charset="0"/>
              </a:rPr>
              <a:t>DATA SHARING</a:t>
            </a:r>
          </a:p>
          <a:p>
            <a:pPr marL="285750" indent="-285750">
              <a:buFont typeface="Arial" panose="020B0604020202020204" pitchFamily="34" charset="0"/>
              <a:buChar char="•"/>
            </a:pPr>
            <a:r>
              <a:rPr lang="en-GB" sz="1600" dirty="0">
                <a:solidFill>
                  <a:schemeClr val="bg1"/>
                </a:solidFill>
              </a:rPr>
              <a:t>DEA</a:t>
            </a:r>
          </a:p>
          <a:p>
            <a:pPr marL="285750" indent="-285750">
              <a:buFont typeface="Arial" panose="020B0604020202020204" pitchFamily="34" charset="0"/>
              <a:buChar char="•"/>
            </a:pPr>
            <a:r>
              <a:rPr lang="en-GB" sz="1600" b="1" dirty="0">
                <a:solidFill>
                  <a:schemeClr val="bg1"/>
                </a:solidFill>
              </a:rPr>
              <a:t>DDA</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sp>
        <p:nvSpPr>
          <p:cNvPr id="10" name="TextBox 9">
            <a:extLst>
              <a:ext uri="{FF2B5EF4-FFF2-40B4-BE49-F238E27FC236}">
                <a16:creationId xmlns:a16="http://schemas.microsoft.com/office/drawing/2014/main" id="{167299C0-5103-4692-B305-C0288BFA1EA2}"/>
              </a:ext>
            </a:extLst>
          </p:cNvPr>
          <p:cNvSpPr txBox="1"/>
          <p:nvPr/>
        </p:nvSpPr>
        <p:spPr>
          <a:xfrm>
            <a:off x="7041506" y="2364387"/>
            <a:ext cx="4429318" cy="3170099"/>
          </a:xfrm>
          <a:prstGeom prst="rect">
            <a:avLst/>
          </a:prstGeom>
          <a:noFill/>
        </p:spPr>
        <p:txBody>
          <a:bodyPr wrap="square">
            <a:spAutoFit/>
          </a:bodyPr>
          <a:lstStyle/>
          <a:p>
            <a:pPr algn="ctr"/>
            <a:r>
              <a:rPr lang="en-US" sz="3200" b="1" dirty="0">
                <a:solidFill>
                  <a:schemeClr val="tx1">
                    <a:lumMod val="65000"/>
                    <a:lumOff val="35000"/>
                  </a:schemeClr>
                </a:solidFill>
                <a:latin typeface="+mj-lt"/>
              </a:rPr>
              <a:t>DDA </a:t>
            </a:r>
          </a:p>
          <a:p>
            <a:pPr algn="ctr"/>
            <a:r>
              <a:rPr lang="en-US" sz="2400" b="1" dirty="0">
                <a:solidFill>
                  <a:schemeClr val="tx1">
                    <a:lumMod val="65000"/>
                    <a:lumOff val="35000"/>
                  </a:schemeClr>
                </a:solidFill>
                <a:latin typeface="+mj-lt"/>
              </a:rPr>
              <a:t>(Data Distribution Agreement)</a:t>
            </a:r>
          </a:p>
          <a:p>
            <a:pPr algn="ctr"/>
            <a:endParaRPr lang="en-US" sz="2400" b="1" dirty="0">
              <a:solidFill>
                <a:schemeClr val="tx1">
                  <a:lumMod val="65000"/>
                  <a:lumOff val="35000"/>
                </a:schemeClr>
              </a:solidFill>
              <a:latin typeface="+mj-lt"/>
            </a:endParaRPr>
          </a:p>
          <a:p>
            <a:pPr marL="285750" indent="-285750" algn="ctr">
              <a:buFont typeface="Arial" panose="020B0604020202020204" pitchFamily="34" charset="0"/>
              <a:buChar char="•"/>
            </a:pPr>
            <a:r>
              <a:rPr lang="en-GB" sz="2400" dirty="0">
                <a:solidFill>
                  <a:schemeClr val="tx1">
                    <a:lumMod val="65000"/>
                    <a:lumOff val="35000"/>
                  </a:schemeClr>
                </a:solidFill>
                <a:latin typeface="+mj-lt"/>
              </a:rPr>
              <a:t>Comprehensive &amp; Long term</a:t>
            </a:r>
          </a:p>
          <a:p>
            <a:pPr marL="285750" indent="-285750" algn="ctr">
              <a:buFont typeface="Arial" panose="020B0604020202020204" pitchFamily="34" charset="0"/>
              <a:buChar char="•"/>
            </a:pPr>
            <a:r>
              <a:rPr lang="en-GB" sz="2400" dirty="0">
                <a:solidFill>
                  <a:schemeClr val="tx1">
                    <a:lumMod val="65000"/>
                    <a:lumOff val="35000"/>
                  </a:schemeClr>
                </a:solidFill>
                <a:latin typeface="+mj-lt"/>
              </a:rPr>
              <a:t>Sustainable data sharing agreement with Cabinet Office</a:t>
            </a:r>
          </a:p>
          <a:p>
            <a:pPr marL="285750" indent="-285750" algn="ctr">
              <a:buFont typeface="Arial" panose="020B0604020202020204" pitchFamily="34" charset="0"/>
              <a:buChar char="•"/>
            </a:pPr>
            <a:r>
              <a:rPr lang="en-GB" sz="2400" b="1" dirty="0">
                <a:solidFill>
                  <a:schemeClr val="tx1">
                    <a:lumMod val="65000"/>
                    <a:lumOff val="35000"/>
                  </a:schemeClr>
                </a:solidFill>
                <a:latin typeface="+mj-lt"/>
              </a:rPr>
              <a:t>Enables data to be available &amp; viewed by 3</a:t>
            </a:r>
            <a:r>
              <a:rPr lang="en-GB" sz="2400" b="1" baseline="30000" dirty="0">
                <a:solidFill>
                  <a:schemeClr val="tx1">
                    <a:lumMod val="65000"/>
                    <a:lumOff val="35000"/>
                  </a:schemeClr>
                </a:solidFill>
                <a:latin typeface="+mj-lt"/>
              </a:rPr>
              <a:t>rd</a:t>
            </a:r>
            <a:r>
              <a:rPr lang="en-GB" sz="2400" b="1" dirty="0">
                <a:solidFill>
                  <a:schemeClr val="tx1">
                    <a:lumMod val="65000"/>
                    <a:lumOff val="35000"/>
                  </a:schemeClr>
                </a:solidFill>
                <a:latin typeface="+mj-lt"/>
              </a:rPr>
              <a:t> parties.</a:t>
            </a:r>
            <a:endParaRPr lang="en-US" sz="2400" b="1" dirty="0">
              <a:solidFill>
                <a:schemeClr val="tx1">
                  <a:lumMod val="65000"/>
                  <a:lumOff val="35000"/>
                </a:schemeClr>
              </a:solidFill>
              <a:latin typeface="+mj-lt"/>
            </a:endParaRPr>
          </a:p>
        </p:txBody>
      </p:sp>
      <p:sp>
        <p:nvSpPr>
          <p:cNvPr id="11" name="Rectangle 10">
            <a:extLst>
              <a:ext uri="{FF2B5EF4-FFF2-40B4-BE49-F238E27FC236}">
                <a16:creationId xmlns:a16="http://schemas.microsoft.com/office/drawing/2014/main" id="{5B1F47FF-9E62-4CE0-908A-23EE15A88C62}"/>
              </a:ext>
            </a:extLst>
          </p:cNvPr>
          <p:cNvSpPr/>
          <p:nvPr/>
        </p:nvSpPr>
        <p:spPr>
          <a:xfrm>
            <a:off x="8192790" y="3429000"/>
            <a:ext cx="19829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F44CADF-3B27-4352-A31A-5E72D3A26C8F}"/>
              </a:ext>
            </a:extLst>
          </p:cNvPr>
          <p:cNvSpPr/>
          <p:nvPr/>
        </p:nvSpPr>
        <p:spPr>
          <a:xfrm>
            <a:off x="8171855" y="5636407"/>
            <a:ext cx="19829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312CD489-F4A3-4A6D-864F-5CE8ED3D9A77}"/>
              </a:ext>
            </a:extLst>
          </p:cNvPr>
          <p:cNvPicPr>
            <a:picLocks noChangeAspect="1"/>
          </p:cNvPicPr>
          <p:nvPr/>
        </p:nvPicPr>
        <p:blipFill rotWithShape="1">
          <a:blip r:embed="rId2"/>
          <a:srcRect l="27666" t="80671" r="65417" b="12000"/>
          <a:stretch/>
        </p:blipFill>
        <p:spPr>
          <a:xfrm>
            <a:off x="9669300" y="257092"/>
            <a:ext cx="970935" cy="578688"/>
          </a:xfrm>
          <a:prstGeom prst="rect">
            <a:avLst/>
          </a:prstGeom>
        </p:spPr>
      </p:pic>
      <p:pic>
        <p:nvPicPr>
          <p:cNvPr id="15" name="Picture 22" descr="Geospatial Commission">
            <a:extLst>
              <a:ext uri="{FF2B5EF4-FFF2-40B4-BE49-F238E27FC236}">
                <a16:creationId xmlns:a16="http://schemas.microsoft.com/office/drawing/2014/main" id="{25293EF2-6580-4788-B2C4-61E2A1391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4055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B2BC142-CD07-4868-9455-DBB05BD3FE7D}"/>
              </a:ext>
            </a:extLst>
          </p:cNvPr>
          <p:cNvSpPr txBox="1"/>
          <p:nvPr/>
        </p:nvSpPr>
        <p:spPr>
          <a:xfrm>
            <a:off x="226045" y="2527416"/>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3</a:t>
            </a:r>
          </a:p>
        </p:txBody>
      </p:sp>
      <p:sp>
        <p:nvSpPr>
          <p:cNvPr id="9" name="TextBox 8">
            <a:extLst>
              <a:ext uri="{FF2B5EF4-FFF2-40B4-BE49-F238E27FC236}">
                <a16:creationId xmlns:a16="http://schemas.microsoft.com/office/drawing/2014/main" id="{507B75AB-9C00-4BFD-8BF3-8756C8A6F7D4}"/>
              </a:ext>
            </a:extLst>
          </p:cNvPr>
          <p:cNvSpPr txBox="1"/>
          <p:nvPr/>
        </p:nvSpPr>
        <p:spPr>
          <a:xfrm>
            <a:off x="2011607" y="3644900"/>
            <a:ext cx="4577243" cy="1877437"/>
          </a:xfrm>
          <a:prstGeom prst="rect">
            <a:avLst/>
          </a:prstGeom>
          <a:noFill/>
        </p:spPr>
        <p:txBody>
          <a:bodyPr wrap="square" rtlCol="0">
            <a:spAutoFit/>
          </a:bodyPr>
          <a:lstStyle/>
          <a:p>
            <a:r>
              <a:rPr lang="en-GB" sz="3600" dirty="0">
                <a:solidFill>
                  <a:schemeClr val="bg1"/>
                </a:solidFill>
                <a:latin typeface="Biome" panose="020B0503030204020804" pitchFamily="34" charset="0"/>
                <a:cs typeface="Biome" panose="020B0503030204020804" pitchFamily="34" charset="0"/>
              </a:rPr>
              <a:t>WHATS IN</a:t>
            </a:r>
          </a:p>
          <a:p>
            <a:r>
              <a:rPr lang="en-GB" sz="3600" dirty="0">
                <a:solidFill>
                  <a:schemeClr val="bg1"/>
                </a:solidFill>
                <a:latin typeface="Biome" panose="020B0503030204020804" pitchFamily="34" charset="0"/>
                <a:cs typeface="Biome" panose="020B0503030204020804" pitchFamily="34" charset="0"/>
              </a:rPr>
              <a:t>IT FOR ME?</a:t>
            </a:r>
            <a:endParaRPr lang="en-GB" sz="1600" dirty="0">
              <a:solidFill>
                <a:schemeClr val="bg1"/>
              </a:solidFill>
            </a:endParaRP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pic>
        <p:nvPicPr>
          <p:cNvPr id="7" name="Picture 6">
            <a:extLst>
              <a:ext uri="{FF2B5EF4-FFF2-40B4-BE49-F238E27FC236}">
                <a16:creationId xmlns:a16="http://schemas.microsoft.com/office/drawing/2014/main" id="{52DA3E5E-2BAA-46C9-981A-2A6240B5F648}"/>
              </a:ext>
            </a:extLst>
          </p:cNvPr>
          <p:cNvPicPr>
            <a:picLocks noChangeAspect="1"/>
          </p:cNvPicPr>
          <p:nvPr/>
        </p:nvPicPr>
        <p:blipFill rotWithShape="1">
          <a:blip r:embed="rId2"/>
          <a:srcRect l="5680" t="44076" r="8474" b="2683"/>
          <a:stretch/>
        </p:blipFill>
        <p:spPr>
          <a:xfrm>
            <a:off x="6878556" y="2232626"/>
            <a:ext cx="4690202" cy="3525874"/>
          </a:xfrm>
          <a:prstGeom prst="rect">
            <a:avLst/>
          </a:prstGeom>
          <a:solidFill>
            <a:srgbClr val="72CAC7"/>
          </a:solidFill>
        </p:spPr>
      </p:pic>
      <p:pic>
        <p:nvPicPr>
          <p:cNvPr id="11" name="Picture 10">
            <a:extLst>
              <a:ext uri="{FF2B5EF4-FFF2-40B4-BE49-F238E27FC236}">
                <a16:creationId xmlns:a16="http://schemas.microsoft.com/office/drawing/2014/main" id="{AB02FA08-7080-47A1-9C5D-D26ED9D393DB}"/>
              </a:ext>
            </a:extLst>
          </p:cNvPr>
          <p:cNvPicPr>
            <a:picLocks noChangeAspect="1"/>
          </p:cNvPicPr>
          <p:nvPr/>
        </p:nvPicPr>
        <p:blipFill rotWithShape="1">
          <a:blip r:embed="rId3"/>
          <a:srcRect l="27666" t="80671" r="65417" b="12000"/>
          <a:stretch/>
        </p:blipFill>
        <p:spPr>
          <a:xfrm>
            <a:off x="9669300" y="257092"/>
            <a:ext cx="970935" cy="578688"/>
          </a:xfrm>
          <a:prstGeom prst="rect">
            <a:avLst/>
          </a:prstGeom>
        </p:spPr>
      </p:pic>
      <p:pic>
        <p:nvPicPr>
          <p:cNvPr id="13" name="Picture 22" descr="Geospatial Commission">
            <a:extLst>
              <a:ext uri="{FF2B5EF4-FFF2-40B4-BE49-F238E27FC236}">
                <a16:creationId xmlns:a16="http://schemas.microsoft.com/office/drawing/2014/main" id="{7EBB958E-597E-4672-BC71-C2019F342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398610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E9B76C-A058-4196-A921-56B6AD676582}"/>
              </a:ext>
            </a:extLst>
          </p:cNvPr>
          <p:cNvSpPr/>
          <p:nvPr/>
        </p:nvSpPr>
        <p:spPr>
          <a:xfrm>
            <a:off x="279673" y="234561"/>
            <a:ext cx="11632653" cy="6371721"/>
          </a:xfrm>
          <a:prstGeom prst="rect">
            <a:avLst/>
          </a:prstGeom>
          <a:noFill/>
          <a:ln w="57150">
            <a:solidFill>
              <a:srgbClr val="68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06498E9D-CE39-4EE7-B2DC-8F536E9FA0C4}"/>
              </a:ext>
            </a:extLst>
          </p:cNvPr>
          <p:cNvPicPr>
            <a:picLocks noChangeAspect="1"/>
          </p:cNvPicPr>
          <p:nvPr/>
        </p:nvPicPr>
        <p:blipFill rotWithShape="1">
          <a:blip r:embed="rId3"/>
          <a:srcRect l="27666" t="80671" r="65417" b="12000"/>
          <a:stretch/>
        </p:blipFill>
        <p:spPr>
          <a:xfrm>
            <a:off x="4373086" y="5660480"/>
            <a:ext cx="1338964" cy="798037"/>
          </a:xfrm>
          <a:prstGeom prst="rect">
            <a:avLst/>
          </a:prstGeom>
        </p:spPr>
      </p:pic>
      <p:grpSp>
        <p:nvGrpSpPr>
          <p:cNvPr id="4" name="Group 3">
            <a:extLst>
              <a:ext uri="{FF2B5EF4-FFF2-40B4-BE49-F238E27FC236}">
                <a16:creationId xmlns:a16="http://schemas.microsoft.com/office/drawing/2014/main" id="{898E92C9-74F7-43D6-AA41-ED6964727D6B}"/>
              </a:ext>
            </a:extLst>
          </p:cNvPr>
          <p:cNvGrpSpPr/>
          <p:nvPr/>
        </p:nvGrpSpPr>
        <p:grpSpPr>
          <a:xfrm>
            <a:off x="2609850" y="1879193"/>
            <a:ext cx="6972300" cy="3099615"/>
            <a:chOff x="3996861" y="1041675"/>
            <a:chExt cx="6972300" cy="3099615"/>
          </a:xfrm>
        </p:grpSpPr>
        <p:sp>
          <p:nvSpPr>
            <p:cNvPr id="8" name="TextBox 7">
              <a:extLst>
                <a:ext uri="{FF2B5EF4-FFF2-40B4-BE49-F238E27FC236}">
                  <a16:creationId xmlns:a16="http://schemas.microsoft.com/office/drawing/2014/main" id="{74A39767-4F7C-4460-B0D9-F95484A0CD61}"/>
                </a:ext>
              </a:extLst>
            </p:cNvPr>
            <p:cNvSpPr txBox="1"/>
            <p:nvPr/>
          </p:nvSpPr>
          <p:spPr>
            <a:xfrm>
              <a:off x="3996861" y="1894521"/>
              <a:ext cx="6972300" cy="2246769"/>
            </a:xfrm>
            <a:prstGeom prst="rect">
              <a:avLst/>
            </a:prstGeom>
            <a:noFill/>
          </p:spPr>
          <p:txBody>
            <a:bodyPr wrap="square" rtlCol="0">
              <a:spAutoFit/>
            </a:bodyPr>
            <a:lstStyle/>
            <a:p>
              <a:pPr algn="ctr"/>
              <a:r>
                <a:rPr lang="en-GB" sz="9600" b="1" dirty="0">
                  <a:solidFill>
                    <a:schemeClr val="tx1">
                      <a:lumMod val="75000"/>
                      <a:lumOff val="25000"/>
                    </a:schemeClr>
                  </a:solidFill>
                  <a:latin typeface="Roboto" panose="02000000000000000000" pitchFamily="2" charset="0"/>
                  <a:ea typeface="Roboto" panose="02000000000000000000" pitchFamily="2" charset="0"/>
                  <a:cs typeface="Biome" panose="020B0503030204020804" pitchFamily="34" charset="0"/>
                </a:rPr>
                <a:t>slido.com</a:t>
              </a:r>
              <a:r>
                <a:rPr lang="en-GB" sz="2400" i="0" dirty="0">
                  <a:solidFill>
                    <a:schemeClr val="tx1">
                      <a:lumMod val="75000"/>
                      <a:lumOff val="25000"/>
                    </a:schemeClr>
                  </a:solidFill>
                  <a:effectLst/>
                  <a:latin typeface="Roboto" panose="02000000000000000000" pitchFamily="2" charset="0"/>
                  <a:ea typeface="Roboto" panose="02000000000000000000" pitchFamily="2" charset="0"/>
                  <a:cs typeface="Biome" panose="020B0503030204020804" pitchFamily="34" charset="0"/>
                </a:rPr>
                <a:t> </a:t>
              </a:r>
            </a:p>
            <a:p>
              <a:pPr algn="ctr"/>
              <a:r>
                <a:rPr lang="en-GB" sz="4400" b="1" i="0" dirty="0">
                  <a:solidFill>
                    <a:srgbClr val="6884B4"/>
                  </a:solidFill>
                  <a:effectLst/>
                  <a:latin typeface="Roboto" panose="02000000000000000000" pitchFamily="2" charset="0"/>
                  <a:ea typeface="Roboto" panose="02000000000000000000" pitchFamily="2" charset="0"/>
                  <a:cs typeface="Biome" panose="020B0503030204020804" pitchFamily="34" charset="0"/>
                </a:rPr>
                <a:t>#546438</a:t>
              </a:r>
              <a:endParaRPr lang="en-GB" sz="4400" dirty="0">
                <a:solidFill>
                  <a:srgbClr val="6884B4"/>
                </a:solidFill>
                <a:latin typeface="Roboto" panose="02000000000000000000" pitchFamily="2" charset="0"/>
                <a:ea typeface="Roboto" panose="02000000000000000000" pitchFamily="2" charset="0"/>
                <a:cs typeface="Biome" panose="020B0503030204020804" pitchFamily="34" charset="0"/>
              </a:endParaRPr>
            </a:p>
          </p:txBody>
        </p:sp>
        <p:sp>
          <p:nvSpPr>
            <p:cNvPr id="7" name="TextBox 6">
              <a:extLst>
                <a:ext uri="{FF2B5EF4-FFF2-40B4-BE49-F238E27FC236}">
                  <a16:creationId xmlns:a16="http://schemas.microsoft.com/office/drawing/2014/main" id="{A98CBD72-93F5-45EA-B779-361C0B343C08}"/>
                </a:ext>
              </a:extLst>
            </p:cNvPr>
            <p:cNvSpPr txBox="1"/>
            <p:nvPr/>
          </p:nvSpPr>
          <p:spPr>
            <a:xfrm>
              <a:off x="4875711" y="1041675"/>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QUESTIONS</a:t>
              </a:r>
            </a:p>
          </p:txBody>
        </p:sp>
        <p:sp>
          <p:nvSpPr>
            <p:cNvPr id="9" name="Rectangle 8">
              <a:extLst>
                <a:ext uri="{FF2B5EF4-FFF2-40B4-BE49-F238E27FC236}">
                  <a16:creationId xmlns:a16="http://schemas.microsoft.com/office/drawing/2014/main" id="{D83526C1-DA81-42B7-9D11-3FF47E2C6FAF}"/>
                </a:ext>
              </a:extLst>
            </p:cNvPr>
            <p:cNvSpPr/>
            <p:nvPr/>
          </p:nvSpPr>
          <p:spPr>
            <a:xfrm>
              <a:off x="5704084" y="1622374"/>
              <a:ext cx="3881705" cy="45719"/>
            </a:xfrm>
            <a:prstGeom prst="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Diagonal Corners Snipped 1">
            <a:extLst>
              <a:ext uri="{FF2B5EF4-FFF2-40B4-BE49-F238E27FC236}">
                <a16:creationId xmlns:a16="http://schemas.microsoft.com/office/drawing/2014/main" id="{6B4CAE48-FFC1-45F5-86A7-9EA62F8A3112}"/>
              </a:ext>
            </a:extLst>
          </p:cNvPr>
          <p:cNvSpPr/>
          <p:nvPr/>
        </p:nvSpPr>
        <p:spPr>
          <a:xfrm>
            <a:off x="0" y="-1"/>
            <a:ext cx="3030876" cy="2907587"/>
          </a:xfrm>
          <a:prstGeom prst="snip2Diag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Diagonal Corners Snipped 13">
            <a:extLst>
              <a:ext uri="{FF2B5EF4-FFF2-40B4-BE49-F238E27FC236}">
                <a16:creationId xmlns:a16="http://schemas.microsoft.com/office/drawing/2014/main" id="{5FBFA04E-0B09-4C05-AC0E-B5AD773F7E69}"/>
              </a:ext>
            </a:extLst>
          </p:cNvPr>
          <p:cNvSpPr/>
          <p:nvPr/>
        </p:nvSpPr>
        <p:spPr>
          <a:xfrm rot="10800000">
            <a:off x="9161124" y="3958431"/>
            <a:ext cx="3030876" cy="2907587"/>
          </a:xfrm>
          <a:prstGeom prst="snip2Diag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2" descr="Geospatial Commission">
            <a:extLst>
              <a:ext uri="{FF2B5EF4-FFF2-40B4-BE49-F238E27FC236}">
                <a16:creationId xmlns:a16="http://schemas.microsoft.com/office/drawing/2014/main" id="{952EF951-7B1C-4877-A4F1-CE35E8DBB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723" y="5414691"/>
            <a:ext cx="1107720" cy="1107720"/>
          </a:xfrm>
          <a:prstGeom prst="rect">
            <a:avLst/>
          </a:prstGeom>
          <a:solidFill>
            <a:schemeClr val="bg1"/>
          </a:solidFill>
        </p:spPr>
      </p:pic>
    </p:spTree>
    <p:extLst>
      <p:ext uri="{BB962C8B-B14F-4D97-AF65-F5344CB8AC3E}">
        <p14:creationId xmlns:p14="http://schemas.microsoft.com/office/powerpoint/2010/main" val="325654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017625-A631-40C3-9C7C-A13464978B11}"/>
              </a:ext>
            </a:extLst>
          </p:cNvPr>
          <p:cNvSpPr txBox="1"/>
          <p:nvPr/>
        </p:nvSpPr>
        <p:spPr>
          <a:xfrm>
            <a:off x="0" y="5342063"/>
            <a:ext cx="12192000" cy="754053"/>
          </a:xfrm>
          <a:prstGeom prst="rect">
            <a:avLst/>
          </a:prstGeom>
          <a:noFill/>
        </p:spPr>
        <p:txBody>
          <a:bodyPr wrap="square" rtlCol="0">
            <a:spAutoFit/>
          </a:bodyPr>
          <a:lstStyle/>
          <a:p>
            <a:pPr algn="ctr"/>
            <a:r>
              <a:rPr lang="en-GB" b="1" dirty="0">
                <a:solidFill>
                  <a:schemeClr val="tx1">
                    <a:lumMod val="65000"/>
                    <a:lumOff val="35000"/>
                  </a:schemeClr>
                </a:solidFill>
                <a:latin typeface="Biome" panose="020B0503030204020804" pitchFamily="34" charset="0"/>
                <a:ea typeface="Roboto" panose="02000000000000000000" pitchFamily="2" charset="0"/>
                <a:cs typeface="Biome" panose="020B0503030204020804" pitchFamily="34" charset="0"/>
              </a:rPr>
              <a:t>Further questions? Want to hear more and learn about how your organisation can get involved? </a:t>
            </a:r>
          </a:p>
          <a:p>
            <a:pPr algn="ctr"/>
            <a:endParaRPr lang="en-GB" sz="1400" dirty="0">
              <a:solidFill>
                <a:srgbClr val="1E3A4E"/>
              </a:solidFill>
              <a:latin typeface="Roboto" panose="02000000000000000000" pitchFamily="2" charset="0"/>
              <a:ea typeface="Roboto" panose="02000000000000000000" pitchFamily="2" charset="0"/>
              <a:cs typeface="Biome" panose="020B0503030204020804" pitchFamily="34" charset="0"/>
            </a:endParaRPr>
          </a:p>
          <a:p>
            <a:pPr algn="ctr"/>
            <a:endParaRPr lang="en-GB" sz="1100" dirty="0">
              <a:solidFill>
                <a:schemeClr val="tx1">
                  <a:lumMod val="65000"/>
                  <a:lumOff val="35000"/>
                </a:schemeClr>
              </a:solidFill>
              <a:effectLst/>
              <a:ea typeface="Roboto" panose="02000000000000000000" pitchFamily="2" charset="0"/>
              <a:cs typeface="Biome" panose="020B0503030204020804" pitchFamily="34" charset="0"/>
              <a:hlinkClick r:id="rId2">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9C090BCE-897C-4DE5-94CA-1FB4E31B8251}"/>
              </a:ext>
            </a:extLst>
          </p:cNvPr>
          <p:cNvSpPr txBox="1"/>
          <p:nvPr/>
        </p:nvSpPr>
        <p:spPr>
          <a:xfrm>
            <a:off x="1846779" y="2332502"/>
            <a:ext cx="6097712" cy="369332"/>
          </a:xfrm>
          <a:prstGeom prst="rect">
            <a:avLst/>
          </a:prstGeom>
          <a:noFill/>
        </p:spPr>
        <p:txBody>
          <a:bodyPr wrap="square">
            <a:spAutoFit/>
          </a:bodyPr>
          <a:lstStyle/>
          <a:p>
            <a:r>
              <a:rPr lang="en-GB" dirty="0"/>
              <a:t>Your Q’s?</a:t>
            </a:r>
          </a:p>
        </p:txBody>
      </p:sp>
      <p:sp>
        <p:nvSpPr>
          <p:cNvPr id="3" name="Rectangle 2">
            <a:extLst>
              <a:ext uri="{FF2B5EF4-FFF2-40B4-BE49-F238E27FC236}">
                <a16:creationId xmlns:a16="http://schemas.microsoft.com/office/drawing/2014/main" id="{3618F728-8489-495C-882A-CAB9A05AB027}"/>
              </a:ext>
            </a:extLst>
          </p:cNvPr>
          <p:cNvSpPr/>
          <p:nvPr/>
        </p:nvSpPr>
        <p:spPr>
          <a:xfrm>
            <a:off x="0" y="2098497"/>
            <a:ext cx="12192000" cy="2661007"/>
          </a:xfrm>
          <a:prstGeom prst="rect">
            <a:avLst/>
          </a:prstGeom>
          <a:solidFill>
            <a:srgbClr val="D79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Biome" panose="020B0503030204020804" pitchFamily="34" charset="0"/>
                <a:cs typeface="Biome" panose="020B0503030204020804" pitchFamily="34" charset="0"/>
              </a:rPr>
              <a:t>Your Questions…</a:t>
            </a:r>
          </a:p>
        </p:txBody>
      </p:sp>
      <p:pic>
        <p:nvPicPr>
          <p:cNvPr id="10" name="Picture 9">
            <a:extLst>
              <a:ext uri="{FF2B5EF4-FFF2-40B4-BE49-F238E27FC236}">
                <a16:creationId xmlns:a16="http://schemas.microsoft.com/office/drawing/2014/main" id="{11BD5F47-8997-4104-8CAA-1EF4204B02C5}"/>
              </a:ext>
            </a:extLst>
          </p:cNvPr>
          <p:cNvPicPr>
            <a:picLocks noChangeAspect="1"/>
          </p:cNvPicPr>
          <p:nvPr/>
        </p:nvPicPr>
        <p:blipFill rotWithShape="1">
          <a:blip r:embed="rId3"/>
          <a:srcRect l="27666" t="80671" r="65417" b="12000"/>
          <a:stretch/>
        </p:blipFill>
        <p:spPr>
          <a:xfrm>
            <a:off x="9669300" y="257092"/>
            <a:ext cx="970935" cy="578688"/>
          </a:xfrm>
          <a:prstGeom prst="rect">
            <a:avLst/>
          </a:prstGeom>
        </p:spPr>
      </p:pic>
      <p:grpSp>
        <p:nvGrpSpPr>
          <p:cNvPr id="11" name="Group 10">
            <a:extLst>
              <a:ext uri="{FF2B5EF4-FFF2-40B4-BE49-F238E27FC236}">
                <a16:creationId xmlns:a16="http://schemas.microsoft.com/office/drawing/2014/main" id="{C103774C-1A16-4139-B41C-AF03630BEB22}"/>
              </a:ext>
            </a:extLst>
          </p:cNvPr>
          <p:cNvGrpSpPr/>
          <p:nvPr/>
        </p:nvGrpSpPr>
        <p:grpSpPr>
          <a:xfrm>
            <a:off x="4061488" y="5805317"/>
            <a:ext cx="4069025" cy="710629"/>
            <a:chOff x="5600274" y="5805317"/>
            <a:chExt cx="4069025" cy="710629"/>
          </a:xfrm>
        </p:grpSpPr>
        <p:pic>
          <p:nvPicPr>
            <p:cNvPr id="5" name="Graphic 4" descr="Email outline">
              <a:extLst>
                <a:ext uri="{FF2B5EF4-FFF2-40B4-BE49-F238E27FC236}">
                  <a16:creationId xmlns:a16="http://schemas.microsoft.com/office/drawing/2014/main" id="{24C65F0B-A6BD-41DC-BC44-5FBA1C85D6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0274" y="5805317"/>
              <a:ext cx="710629" cy="710629"/>
            </a:xfrm>
            <a:prstGeom prst="rect">
              <a:avLst/>
            </a:prstGeom>
          </p:spPr>
        </p:pic>
        <p:sp>
          <p:nvSpPr>
            <p:cNvPr id="14" name="TextBox 13">
              <a:extLst>
                <a:ext uri="{FF2B5EF4-FFF2-40B4-BE49-F238E27FC236}">
                  <a16:creationId xmlns:a16="http://schemas.microsoft.com/office/drawing/2014/main" id="{4913658B-EC7C-4957-BAD4-CB6F14B5B09C}"/>
                </a:ext>
              </a:extLst>
            </p:cNvPr>
            <p:cNvSpPr txBox="1"/>
            <p:nvPr/>
          </p:nvSpPr>
          <p:spPr>
            <a:xfrm>
              <a:off x="6205590" y="6022221"/>
              <a:ext cx="3463709" cy="400110"/>
            </a:xfrm>
            <a:prstGeom prst="rect">
              <a:avLst/>
            </a:prstGeom>
            <a:noFill/>
          </p:spPr>
          <p:txBody>
            <a:bodyPr wrap="square">
              <a:spAutoFit/>
            </a:bodyPr>
            <a:lstStyle/>
            <a:p>
              <a:pPr algn="ctr"/>
              <a:r>
                <a:rPr lang="en-GB" sz="2000" dirty="0">
                  <a:solidFill>
                    <a:schemeClr val="tx1">
                      <a:lumMod val="65000"/>
                      <a:lumOff val="35000"/>
                    </a:schemeClr>
                  </a:solidFill>
                  <a:effectLst/>
                  <a:ea typeface="Roboto" panose="02000000000000000000" pitchFamily="2" charset="0"/>
                  <a:cs typeface="Biome" panose="020B0503030204020804" pitchFamily="34" charset="0"/>
                  <a:hlinkClick r:id="rId2">
                    <a:extLst>
                      <a:ext uri="{A12FA001-AC4F-418D-AE19-62706E023703}">
                        <ahyp:hlinkClr xmlns:ahyp="http://schemas.microsoft.com/office/drawing/2018/hyperlinkcolor" val="tx"/>
                      </a:ext>
                    </a:extLst>
                  </a:hlinkClick>
                </a:rPr>
                <a:t>nuarcontact@atkinsglobal.com</a:t>
              </a:r>
              <a:endParaRPr lang="en-GB" sz="2000" dirty="0">
                <a:solidFill>
                  <a:schemeClr val="tx1">
                    <a:lumMod val="65000"/>
                    <a:lumOff val="35000"/>
                  </a:schemeClr>
                </a:solidFill>
                <a:ea typeface="Roboto" panose="02000000000000000000" pitchFamily="2" charset="0"/>
                <a:cs typeface="Biome" panose="020B0503030204020804" pitchFamily="34" charset="0"/>
              </a:endParaRPr>
            </a:p>
          </p:txBody>
        </p:sp>
      </p:grpSp>
      <p:pic>
        <p:nvPicPr>
          <p:cNvPr id="16" name="Picture 22" descr="Geospatial Commission">
            <a:extLst>
              <a:ext uri="{FF2B5EF4-FFF2-40B4-BE49-F238E27FC236}">
                <a16:creationId xmlns:a16="http://schemas.microsoft.com/office/drawing/2014/main" id="{8B3C813B-2591-4BE7-83F8-3C4E34154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28357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C74B117-339A-47CE-AD9B-BB76B8710E45}"/>
              </a:ext>
            </a:extLst>
          </p:cNvPr>
          <p:cNvGrpSpPr/>
          <p:nvPr/>
        </p:nvGrpSpPr>
        <p:grpSpPr>
          <a:xfrm>
            <a:off x="1399221" y="2356417"/>
            <a:ext cx="9393558" cy="2908878"/>
            <a:chOff x="1471102" y="1825046"/>
            <a:chExt cx="9393558" cy="2908878"/>
          </a:xfrm>
        </p:grpSpPr>
        <p:sp>
          <p:nvSpPr>
            <p:cNvPr id="53" name="Google Shape;416;p34">
              <a:extLst>
                <a:ext uri="{FF2B5EF4-FFF2-40B4-BE49-F238E27FC236}">
                  <a16:creationId xmlns:a16="http://schemas.microsoft.com/office/drawing/2014/main" id="{0BC574A7-1B2B-4CC8-A713-E697D1F5B4B7}"/>
                </a:ext>
              </a:extLst>
            </p:cNvPr>
            <p:cNvSpPr/>
            <p:nvPr/>
          </p:nvSpPr>
          <p:spPr>
            <a:xfrm>
              <a:off x="7955783" y="1825046"/>
              <a:ext cx="2908877" cy="2908877"/>
            </a:xfrm>
            <a:prstGeom prst="ellipse">
              <a:avLst/>
            </a:prstGeom>
            <a:solidFill>
              <a:srgbClr val="6884B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Biome" panose="020B0503030204020804" pitchFamily="34" charset="0"/>
                  <a:cs typeface="Biome" panose="020B0503030204020804" pitchFamily="34" charset="0"/>
                </a:rPr>
                <a:t>3</a:t>
              </a:r>
              <a:r>
                <a:rPr lang="en-US" sz="2000" dirty="0">
                  <a:solidFill>
                    <a:schemeClr val="bg1"/>
                  </a:solidFill>
                </a:rPr>
                <a:t> </a:t>
              </a:r>
              <a:r>
                <a:rPr lang="en-US" sz="2400" b="1" dirty="0">
                  <a:solidFill>
                    <a:schemeClr val="bg1"/>
                  </a:solidFill>
                </a:rPr>
                <a:t>Q’s</a:t>
              </a:r>
              <a:r>
                <a:rPr lang="en-US" sz="2000" dirty="0">
                  <a:solidFill>
                    <a:schemeClr val="bg1"/>
                  </a:solidFill>
                </a:rPr>
                <a:t> </a:t>
              </a:r>
            </a:p>
            <a:p>
              <a:pPr marL="0" lvl="0" indent="0" algn="ctr" rtl="0">
                <a:spcBef>
                  <a:spcPts val="0"/>
                </a:spcBef>
                <a:spcAft>
                  <a:spcPts val="0"/>
                </a:spcAft>
                <a:buNone/>
              </a:pPr>
              <a:r>
                <a:rPr lang="en-US" dirty="0">
                  <a:solidFill>
                    <a:schemeClr val="bg1"/>
                  </a:solidFill>
                </a:rPr>
                <a:t>To help us better connect to you</a:t>
              </a:r>
            </a:p>
          </p:txBody>
        </p:sp>
        <p:sp>
          <p:nvSpPr>
            <p:cNvPr id="54" name="Google Shape;417;p34">
              <a:extLst>
                <a:ext uri="{FF2B5EF4-FFF2-40B4-BE49-F238E27FC236}">
                  <a16:creationId xmlns:a16="http://schemas.microsoft.com/office/drawing/2014/main" id="{F06E7036-FCCB-4864-B40C-9C776909CF1D}"/>
                </a:ext>
              </a:extLst>
            </p:cNvPr>
            <p:cNvSpPr/>
            <p:nvPr/>
          </p:nvSpPr>
          <p:spPr>
            <a:xfrm>
              <a:off x="4715785" y="1825047"/>
              <a:ext cx="2908877" cy="2908877"/>
            </a:xfrm>
            <a:prstGeom prst="ellipse">
              <a:avLst/>
            </a:prstGeom>
            <a:solidFill>
              <a:srgbClr val="C39C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Biome" panose="020B0503030204020804" pitchFamily="34" charset="0"/>
                  <a:cs typeface="Biome" panose="020B0503030204020804" pitchFamily="34" charset="0"/>
                </a:rPr>
                <a:t>3</a:t>
              </a:r>
              <a:r>
                <a:rPr lang="en-US" sz="2000" dirty="0">
                  <a:solidFill>
                    <a:schemeClr val="bg1"/>
                  </a:solidFill>
                </a:rPr>
                <a:t> </a:t>
              </a:r>
              <a:r>
                <a:rPr lang="en-US" sz="2400" b="1" dirty="0">
                  <a:solidFill>
                    <a:schemeClr val="bg1"/>
                  </a:solidFill>
                </a:rPr>
                <a:t>Key Points</a:t>
              </a:r>
            </a:p>
            <a:p>
              <a:pPr marL="0" lvl="0" indent="0" algn="ctr" rtl="0">
                <a:spcBef>
                  <a:spcPts val="0"/>
                </a:spcBef>
                <a:spcAft>
                  <a:spcPts val="0"/>
                </a:spcAft>
                <a:buNone/>
              </a:pPr>
              <a:r>
                <a:rPr lang="en-US" dirty="0">
                  <a:solidFill>
                    <a:schemeClr val="bg1"/>
                  </a:solidFill>
                </a:rPr>
                <a:t>To take away </a:t>
              </a:r>
            </a:p>
          </p:txBody>
        </p:sp>
        <p:sp>
          <p:nvSpPr>
            <p:cNvPr id="55" name="Google Shape;421;p34">
              <a:extLst>
                <a:ext uri="{FF2B5EF4-FFF2-40B4-BE49-F238E27FC236}">
                  <a16:creationId xmlns:a16="http://schemas.microsoft.com/office/drawing/2014/main" id="{1D184B4F-05E4-40FD-AC13-3D23386C4FC5}"/>
                </a:ext>
              </a:extLst>
            </p:cNvPr>
            <p:cNvSpPr/>
            <p:nvPr/>
          </p:nvSpPr>
          <p:spPr>
            <a:xfrm>
              <a:off x="1471102" y="1825047"/>
              <a:ext cx="2908877" cy="2908877"/>
            </a:xfrm>
            <a:prstGeom prst="ellipse">
              <a:avLst/>
            </a:prstGeom>
            <a:solidFill>
              <a:srgbClr val="61AB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Biome" panose="020B0503030204020804" pitchFamily="34" charset="0"/>
                  <a:cs typeface="Biome" panose="020B0503030204020804" pitchFamily="34" charset="0"/>
                </a:rPr>
                <a:t>3</a:t>
              </a:r>
              <a:r>
                <a:rPr lang="en-GB" sz="2800" dirty="0">
                  <a:solidFill>
                    <a:schemeClr val="bg1"/>
                  </a:solidFill>
                  <a:latin typeface="Biome" panose="020B0503030204020804" pitchFamily="34" charset="0"/>
                  <a:cs typeface="Biome" panose="020B0503030204020804" pitchFamily="34" charset="0"/>
                </a:rPr>
                <a:t> </a:t>
              </a:r>
              <a:r>
                <a:rPr lang="en-GB" sz="2400" b="1" dirty="0">
                  <a:solidFill>
                    <a:schemeClr val="bg1"/>
                  </a:solidFill>
                </a:rPr>
                <a:t>minute</a:t>
              </a:r>
              <a:r>
                <a:rPr lang="en-GB" sz="2000" dirty="0">
                  <a:solidFill>
                    <a:schemeClr val="bg1"/>
                  </a:solidFill>
                </a:rPr>
                <a:t> </a:t>
              </a:r>
            </a:p>
            <a:p>
              <a:pPr marL="0" lvl="0" indent="0" algn="ctr" rtl="0">
                <a:spcBef>
                  <a:spcPts val="0"/>
                </a:spcBef>
                <a:spcAft>
                  <a:spcPts val="0"/>
                </a:spcAft>
                <a:buNone/>
              </a:pPr>
              <a:r>
                <a:rPr lang="en-GB" dirty="0">
                  <a:solidFill>
                    <a:schemeClr val="bg1"/>
                  </a:solidFill>
                </a:rPr>
                <a:t>Overview of NUAR</a:t>
              </a:r>
              <a:endParaRPr dirty="0">
                <a:solidFill>
                  <a:schemeClr val="bg1"/>
                </a:solidFill>
              </a:endParaRPr>
            </a:p>
          </p:txBody>
        </p:sp>
      </p:grpSp>
      <p:pic>
        <p:nvPicPr>
          <p:cNvPr id="9" name="Picture 8">
            <a:extLst>
              <a:ext uri="{FF2B5EF4-FFF2-40B4-BE49-F238E27FC236}">
                <a16:creationId xmlns:a16="http://schemas.microsoft.com/office/drawing/2014/main" id="{0FA7DFA5-D92A-405B-A30C-13C6973E55AB}"/>
              </a:ext>
            </a:extLst>
          </p:cNvPr>
          <p:cNvPicPr>
            <a:picLocks noChangeAspect="1"/>
          </p:cNvPicPr>
          <p:nvPr/>
        </p:nvPicPr>
        <p:blipFill rotWithShape="1">
          <a:blip r:embed="rId2"/>
          <a:srcRect l="27666" t="80671" r="65417" b="12000"/>
          <a:stretch/>
        </p:blipFill>
        <p:spPr>
          <a:xfrm>
            <a:off x="9282113" y="5768585"/>
            <a:ext cx="970935" cy="578688"/>
          </a:xfrm>
          <a:prstGeom prst="rect">
            <a:avLst/>
          </a:prstGeom>
        </p:spPr>
      </p:pic>
      <p:sp>
        <p:nvSpPr>
          <p:cNvPr id="11" name="TextBox 10">
            <a:extLst>
              <a:ext uri="{FF2B5EF4-FFF2-40B4-BE49-F238E27FC236}">
                <a16:creationId xmlns:a16="http://schemas.microsoft.com/office/drawing/2014/main" id="{D90F4040-58B3-497C-82B1-E5ED06313D56}"/>
              </a:ext>
            </a:extLst>
          </p:cNvPr>
          <p:cNvSpPr txBox="1"/>
          <p:nvPr/>
        </p:nvSpPr>
        <p:spPr>
          <a:xfrm>
            <a:off x="4041862" y="464258"/>
            <a:ext cx="4097987" cy="1569660"/>
          </a:xfrm>
          <a:prstGeom prst="rect">
            <a:avLst/>
          </a:prstGeom>
          <a:noFill/>
        </p:spPr>
        <p:txBody>
          <a:bodyPr wrap="square" rtlCol="0">
            <a:spAutoFit/>
          </a:bodyPr>
          <a:lstStyle/>
          <a:p>
            <a:r>
              <a:rPr lang="en-GB" sz="9600" dirty="0">
                <a:solidFill>
                  <a:srgbClr val="214E8B"/>
                </a:solidFill>
                <a:latin typeface="Biome" panose="020B0502040204020203" pitchFamily="34" charset="0"/>
                <a:ea typeface="Roboto" panose="02000000000000000000" pitchFamily="2" charset="0"/>
                <a:cs typeface="Biome" panose="020B0502040204020203" pitchFamily="34" charset="0"/>
              </a:rPr>
              <a:t>NUAR</a:t>
            </a:r>
          </a:p>
        </p:txBody>
      </p:sp>
      <p:sp>
        <p:nvSpPr>
          <p:cNvPr id="13" name="TextBox 12">
            <a:extLst>
              <a:ext uri="{FF2B5EF4-FFF2-40B4-BE49-F238E27FC236}">
                <a16:creationId xmlns:a16="http://schemas.microsoft.com/office/drawing/2014/main" id="{CBE9008D-CBD0-48FC-B858-612D3219BDEB}"/>
              </a:ext>
            </a:extLst>
          </p:cNvPr>
          <p:cNvSpPr txBox="1"/>
          <p:nvPr/>
        </p:nvSpPr>
        <p:spPr>
          <a:xfrm>
            <a:off x="4739796" y="1746511"/>
            <a:ext cx="2702118" cy="369332"/>
          </a:xfrm>
          <a:prstGeom prst="rect">
            <a:avLst/>
          </a:prstGeom>
          <a:noFill/>
        </p:spPr>
        <p:txBody>
          <a:bodyPr wrap="square">
            <a:spAutoFit/>
          </a:bodyPr>
          <a:lstStyle/>
          <a:p>
            <a:pPr algn="ctr"/>
            <a:r>
              <a:rPr lang="en-GB" dirty="0">
                <a:solidFill>
                  <a:schemeClr val="tx1">
                    <a:lumMod val="65000"/>
                    <a:lumOff val="35000"/>
                  </a:schemeClr>
                </a:solidFill>
                <a:latin typeface="+mj-lt"/>
              </a:rPr>
              <a:t>INCA Streetworks webinar</a:t>
            </a:r>
          </a:p>
        </p:txBody>
      </p:sp>
      <p:pic>
        <p:nvPicPr>
          <p:cNvPr id="14" name="Picture 22" descr="Geospatial Commission">
            <a:extLst>
              <a:ext uri="{FF2B5EF4-FFF2-40B4-BE49-F238E27FC236}">
                <a16:creationId xmlns:a16="http://schemas.microsoft.com/office/drawing/2014/main" id="{8486E851-4F11-4943-8094-4DF37997B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000" y="5587793"/>
            <a:ext cx="880973" cy="880973"/>
          </a:xfrm>
          <a:prstGeom prst="rect">
            <a:avLst/>
          </a:prstGeom>
          <a:solidFill>
            <a:schemeClr val="bg1"/>
          </a:solidFill>
        </p:spPr>
      </p:pic>
    </p:spTree>
    <p:extLst>
      <p:ext uri="{BB962C8B-B14F-4D97-AF65-F5344CB8AC3E}">
        <p14:creationId xmlns:p14="http://schemas.microsoft.com/office/powerpoint/2010/main" val="291396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E92E25A-3B03-4535-BA4C-EA44058BC949}"/>
              </a:ext>
            </a:extLst>
          </p:cNvPr>
          <p:cNvPicPr>
            <a:picLocks noChangeAspect="1"/>
          </p:cNvPicPr>
          <p:nvPr/>
        </p:nvPicPr>
        <p:blipFill rotWithShape="1">
          <a:blip r:embed="rId3"/>
          <a:srcRect l="27666" t="80671" r="65417" b="12000"/>
          <a:stretch/>
        </p:blipFill>
        <p:spPr>
          <a:xfrm>
            <a:off x="9158823" y="714671"/>
            <a:ext cx="970935" cy="578688"/>
          </a:xfrm>
          <a:prstGeom prst="rect">
            <a:avLst/>
          </a:prstGeom>
        </p:spPr>
      </p:pic>
      <p:sp>
        <p:nvSpPr>
          <p:cNvPr id="3" name="TextBox 2">
            <a:extLst>
              <a:ext uri="{FF2B5EF4-FFF2-40B4-BE49-F238E27FC236}">
                <a16:creationId xmlns:a16="http://schemas.microsoft.com/office/drawing/2014/main" id="{F568F1E0-1CB1-45EE-91F0-1871D0A919C6}"/>
              </a:ext>
            </a:extLst>
          </p:cNvPr>
          <p:cNvSpPr txBox="1"/>
          <p:nvPr/>
        </p:nvSpPr>
        <p:spPr>
          <a:xfrm>
            <a:off x="4730286" y="575868"/>
            <a:ext cx="2537499"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THE BASICS</a:t>
            </a:r>
          </a:p>
        </p:txBody>
      </p:sp>
      <p:sp>
        <p:nvSpPr>
          <p:cNvPr id="6" name="Rectangle 5">
            <a:extLst>
              <a:ext uri="{FF2B5EF4-FFF2-40B4-BE49-F238E27FC236}">
                <a16:creationId xmlns:a16="http://schemas.microsoft.com/office/drawing/2014/main" id="{3C195F47-C5E0-450F-90C0-03952A90D8E5}"/>
              </a:ext>
            </a:extLst>
          </p:cNvPr>
          <p:cNvSpPr/>
          <p:nvPr/>
        </p:nvSpPr>
        <p:spPr>
          <a:xfrm>
            <a:off x="5710237" y="1130737"/>
            <a:ext cx="771525" cy="45719"/>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0D690661-7F09-464B-9252-C58D9D51B32B}"/>
              </a:ext>
            </a:extLst>
          </p:cNvPr>
          <p:cNvSpPr txBox="1"/>
          <p:nvPr/>
        </p:nvSpPr>
        <p:spPr>
          <a:xfrm>
            <a:off x="2513386" y="1350635"/>
            <a:ext cx="7113499" cy="1200329"/>
          </a:xfrm>
          <a:prstGeom prst="rect">
            <a:avLst/>
          </a:prstGeom>
          <a:noFill/>
        </p:spPr>
        <p:txBody>
          <a:bodyPr wrap="square">
            <a:spAutoFit/>
          </a:bodyPr>
          <a:lstStyle/>
          <a:p>
            <a:pPr algn="ctr" defTabSz="684742">
              <a:defRPr/>
            </a:pPr>
            <a:r>
              <a:rPr lang="en-US" dirty="0"/>
              <a:t>The National Underground Asset Register (NUAR), is an initiative designed in partnership with industry, local authorities and central government to streamline the way data is shared between owners of underground assets and workers planning and carrying out excavations.</a:t>
            </a:r>
          </a:p>
        </p:txBody>
      </p:sp>
      <p:grpSp>
        <p:nvGrpSpPr>
          <p:cNvPr id="20" name="Group 19">
            <a:extLst>
              <a:ext uri="{FF2B5EF4-FFF2-40B4-BE49-F238E27FC236}">
                <a16:creationId xmlns:a16="http://schemas.microsoft.com/office/drawing/2014/main" id="{54748558-6141-494C-85B7-C0079709D3A7}"/>
              </a:ext>
            </a:extLst>
          </p:cNvPr>
          <p:cNvGrpSpPr/>
          <p:nvPr/>
        </p:nvGrpSpPr>
        <p:grpSpPr>
          <a:xfrm>
            <a:off x="947865" y="2708687"/>
            <a:ext cx="5017463" cy="1100475"/>
            <a:chOff x="3631237" y="5077581"/>
            <a:chExt cx="5017463" cy="1100475"/>
          </a:xfrm>
        </p:grpSpPr>
        <p:sp>
          <p:nvSpPr>
            <p:cNvPr id="21" name="Rectangle 20">
              <a:extLst>
                <a:ext uri="{FF2B5EF4-FFF2-40B4-BE49-F238E27FC236}">
                  <a16:creationId xmlns:a16="http://schemas.microsoft.com/office/drawing/2014/main" id="{436C0261-1E1A-4D31-8BFE-B2188C708A9E}"/>
                </a:ext>
              </a:extLst>
            </p:cNvPr>
            <p:cNvSpPr/>
            <p:nvPr/>
          </p:nvSpPr>
          <p:spPr>
            <a:xfrm>
              <a:off x="4322447" y="5156106"/>
              <a:ext cx="4326253" cy="962700"/>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22" name="Group 21">
              <a:extLst>
                <a:ext uri="{FF2B5EF4-FFF2-40B4-BE49-F238E27FC236}">
                  <a16:creationId xmlns:a16="http://schemas.microsoft.com/office/drawing/2014/main" id="{56EE3112-3D09-451D-94EC-B48EB091CCEB}"/>
                </a:ext>
              </a:extLst>
            </p:cNvPr>
            <p:cNvGrpSpPr/>
            <p:nvPr/>
          </p:nvGrpSpPr>
          <p:grpSpPr>
            <a:xfrm>
              <a:off x="3631237" y="5077581"/>
              <a:ext cx="1100475" cy="1100475"/>
              <a:chOff x="3631237" y="5077581"/>
              <a:chExt cx="1100475" cy="1100475"/>
            </a:xfrm>
          </p:grpSpPr>
          <p:sp>
            <p:nvSpPr>
              <p:cNvPr id="24" name="Oval 23">
                <a:extLst>
                  <a:ext uri="{FF2B5EF4-FFF2-40B4-BE49-F238E27FC236}">
                    <a16:creationId xmlns:a16="http://schemas.microsoft.com/office/drawing/2014/main" id="{2FF2C08F-3575-4D6F-8733-81F0B3379CE3}"/>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nvGrpSpPr>
              <p:cNvPr id="25" name="Google Shape;162;p27">
                <a:extLst>
                  <a:ext uri="{FF2B5EF4-FFF2-40B4-BE49-F238E27FC236}">
                    <a16:creationId xmlns:a16="http://schemas.microsoft.com/office/drawing/2014/main" id="{A9D27688-B694-4269-8F69-FDFECEC402E5}"/>
                  </a:ext>
                </a:extLst>
              </p:cNvPr>
              <p:cNvGrpSpPr/>
              <p:nvPr/>
            </p:nvGrpSpPr>
            <p:grpSpPr>
              <a:xfrm>
                <a:off x="3709650" y="5156106"/>
                <a:ext cx="962700" cy="962700"/>
                <a:chOff x="4090650" y="2437150"/>
                <a:chExt cx="962700" cy="962700"/>
              </a:xfrm>
            </p:grpSpPr>
            <p:sp>
              <p:nvSpPr>
                <p:cNvPr id="26" name="Google Shape;155;p27">
                  <a:extLst>
                    <a:ext uri="{FF2B5EF4-FFF2-40B4-BE49-F238E27FC236}">
                      <a16:creationId xmlns:a16="http://schemas.microsoft.com/office/drawing/2014/main" id="{7A7FBB71-E757-4E74-97A3-59A594E33351}"/>
                    </a:ext>
                  </a:extLst>
                </p:cNvPr>
                <p:cNvSpPr/>
                <p:nvPr/>
              </p:nvSpPr>
              <p:spPr>
                <a:xfrm>
                  <a:off x="4090650" y="2437150"/>
                  <a:ext cx="962700" cy="962700"/>
                </a:xfrm>
                <a:prstGeom prst="ellipse">
                  <a:avLst/>
                </a:prstGeom>
                <a:solidFill>
                  <a:srgbClr val="72C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27" name="Google Shape;163;p27">
                  <a:extLst>
                    <a:ext uri="{FF2B5EF4-FFF2-40B4-BE49-F238E27FC236}">
                      <a16:creationId xmlns:a16="http://schemas.microsoft.com/office/drawing/2014/main" id="{B2AD02EB-E93B-4BCB-B0DB-CC1573F00F89}"/>
                    </a:ext>
                  </a:extLst>
                </p:cNvPr>
                <p:cNvGrpSpPr/>
                <p:nvPr/>
              </p:nvGrpSpPr>
              <p:grpSpPr>
                <a:xfrm>
                  <a:off x="4302023" y="2652655"/>
                  <a:ext cx="540002" cy="531466"/>
                  <a:chOff x="4687894" y="2289713"/>
                  <a:chExt cx="359594" cy="353909"/>
                </a:xfrm>
              </p:grpSpPr>
              <p:sp>
                <p:nvSpPr>
                  <p:cNvPr id="28" name="Google Shape;164;p27">
                    <a:extLst>
                      <a:ext uri="{FF2B5EF4-FFF2-40B4-BE49-F238E27FC236}">
                        <a16:creationId xmlns:a16="http://schemas.microsoft.com/office/drawing/2014/main" id="{7646B8BF-90B9-46F7-89B8-849C5A79B655}"/>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9" name="Google Shape;165;p27">
                    <a:extLst>
                      <a:ext uri="{FF2B5EF4-FFF2-40B4-BE49-F238E27FC236}">
                        <a16:creationId xmlns:a16="http://schemas.microsoft.com/office/drawing/2014/main" id="{D53B99F8-1577-43B9-B85D-227A27B8E482}"/>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0" name="Google Shape;166;p27">
                    <a:extLst>
                      <a:ext uri="{FF2B5EF4-FFF2-40B4-BE49-F238E27FC236}">
                        <a16:creationId xmlns:a16="http://schemas.microsoft.com/office/drawing/2014/main" id="{B5A10476-D480-4F35-87F0-70673C57AD01}"/>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sp>
          <p:nvSpPr>
            <p:cNvPr id="23" name="TextBox 22">
              <a:extLst>
                <a:ext uri="{FF2B5EF4-FFF2-40B4-BE49-F238E27FC236}">
                  <a16:creationId xmlns:a16="http://schemas.microsoft.com/office/drawing/2014/main" id="{7F80A802-13FA-49DE-9066-DF8AD935F3BD}"/>
                </a:ext>
              </a:extLst>
            </p:cNvPr>
            <p:cNvSpPr txBox="1"/>
            <p:nvPr/>
          </p:nvSpPr>
          <p:spPr>
            <a:xfrm>
              <a:off x="4806970" y="5334561"/>
              <a:ext cx="3743325" cy="523220"/>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NUAR is expected to deliver around £350 million per year in benefits</a:t>
              </a:r>
              <a:endParaRPr lang="en-GB" sz="1400" dirty="0">
                <a:solidFill>
                  <a:schemeClr val="bg1"/>
                </a:solidFill>
                <a:latin typeface="Biome" panose="020B0503030204020804" pitchFamily="34" charset="0"/>
                <a:cs typeface="Biome" panose="020B0503030204020804" pitchFamily="34" charset="0"/>
              </a:endParaRPr>
            </a:p>
          </p:txBody>
        </p:sp>
      </p:grpSp>
      <p:grpSp>
        <p:nvGrpSpPr>
          <p:cNvPr id="51" name="Group 50">
            <a:extLst>
              <a:ext uri="{FF2B5EF4-FFF2-40B4-BE49-F238E27FC236}">
                <a16:creationId xmlns:a16="http://schemas.microsoft.com/office/drawing/2014/main" id="{12512A9C-7FBF-41A4-A2B5-314AC86848E9}"/>
              </a:ext>
            </a:extLst>
          </p:cNvPr>
          <p:cNvGrpSpPr/>
          <p:nvPr/>
        </p:nvGrpSpPr>
        <p:grpSpPr>
          <a:xfrm>
            <a:off x="947865" y="5052035"/>
            <a:ext cx="5017463" cy="1100475"/>
            <a:chOff x="3631237" y="5077581"/>
            <a:chExt cx="5017463" cy="1100475"/>
          </a:xfrm>
        </p:grpSpPr>
        <p:sp>
          <p:nvSpPr>
            <p:cNvPr id="52" name="Rectangle 51">
              <a:extLst>
                <a:ext uri="{FF2B5EF4-FFF2-40B4-BE49-F238E27FC236}">
                  <a16:creationId xmlns:a16="http://schemas.microsoft.com/office/drawing/2014/main" id="{15C05ABF-3F05-410F-97DC-CA3F82604413}"/>
                </a:ext>
              </a:extLst>
            </p:cNvPr>
            <p:cNvSpPr/>
            <p:nvPr/>
          </p:nvSpPr>
          <p:spPr>
            <a:xfrm>
              <a:off x="4322447" y="5156106"/>
              <a:ext cx="4326253" cy="962700"/>
            </a:xfrm>
            <a:prstGeom prst="rect">
              <a:avLst/>
            </a:prstGeom>
            <a:solidFill>
              <a:srgbClr val="C39CBC"/>
            </a:solidFill>
            <a:ln>
              <a:solidFill>
                <a:srgbClr val="C39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53" name="Group 52">
              <a:extLst>
                <a:ext uri="{FF2B5EF4-FFF2-40B4-BE49-F238E27FC236}">
                  <a16:creationId xmlns:a16="http://schemas.microsoft.com/office/drawing/2014/main" id="{5CE83E73-1038-47F4-99A9-94AE9FFD4793}"/>
                </a:ext>
              </a:extLst>
            </p:cNvPr>
            <p:cNvGrpSpPr/>
            <p:nvPr/>
          </p:nvGrpSpPr>
          <p:grpSpPr>
            <a:xfrm>
              <a:off x="3631237" y="5077581"/>
              <a:ext cx="1100475" cy="1100475"/>
              <a:chOff x="3631237" y="5077581"/>
              <a:chExt cx="1100475" cy="1100475"/>
            </a:xfrm>
          </p:grpSpPr>
          <p:sp>
            <p:nvSpPr>
              <p:cNvPr id="55" name="Oval 54">
                <a:extLst>
                  <a:ext uri="{FF2B5EF4-FFF2-40B4-BE49-F238E27FC236}">
                    <a16:creationId xmlns:a16="http://schemas.microsoft.com/office/drawing/2014/main" id="{748EFE0A-FC21-4801-9586-78AFA28DCA4A}"/>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nvGrpSpPr>
              <p:cNvPr id="58" name="Google Shape;163;p27">
                <a:extLst>
                  <a:ext uri="{FF2B5EF4-FFF2-40B4-BE49-F238E27FC236}">
                    <a16:creationId xmlns:a16="http://schemas.microsoft.com/office/drawing/2014/main" id="{2C177230-DC40-4789-9997-5BF726956C37}"/>
                  </a:ext>
                </a:extLst>
              </p:cNvPr>
              <p:cNvGrpSpPr/>
              <p:nvPr/>
            </p:nvGrpSpPr>
            <p:grpSpPr>
              <a:xfrm>
                <a:off x="3921023" y="5371611"/>
                <a:ext cx="540002" cy="531466"/>
                <a:chOff x="4687894" y="2289713"/>
                <a:chExt cx="359594" cy="353909"/>
              </a:xfrm>
            </p:grpSpPr>
            <p:sp>
              <p:nvSpPr>
                <p:cNvPr id="59" name="Google Shape;164;p27">
                  <a:extLst>
                    <a:ext uri="{FF2B5EF4-FFF2-40B4-BE49-F238E27FC236}">
                      <a16:creationId xmlns:a16="http://schemas.microsoft.com/office/drawing/2014/main" id="{F6D7C35D-2FC2-4DB9-BD6B-7572CC1221D1}"/>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0" name="Google Shape;165;p27">
                  <a:extLst>
                    <a:ext uri="{FF2B5EF4-FFF2-40B4-BE49-F238E27FC236}">
                      <a16:creationId xmlns:a16="http://schemas.microsoft.com/office/drawing/2014/main" id="{A4D1EECD-1D3E-4D29-96C5-4DADF04D995E}"/>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1" name="Google Shape;166;p27">
                  <a:extLst>
                    <a:ext uri="{FF2B5EF4-FFF2-40B4-BE49-F238E27FC236}">
                      <a16:creationId xmlns:a16="http://schemas.microsoft.com/office/drawing/2014/main" id="{E1FF4C35-05C3-4244-8CE0-07B5527D9D85}"/>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sp>
          <p:nvSpPr>
            <p:cNvPr id="54" name="TextBox 53">
              <a:extLst>
                <a:ext uri="{FF2B5EF4-FFF2-40B4-BE49-F238E27FC236}">
                  <a16:creationId xmlns:a16="http://schemas.microsoft.com/office/drawing/2014/main" id="{A98220AD-AD35-4B52-BC99-D5C9101BEC37}"/>
                </a:ext>
              </a:extLst>
            </p:cNvPr>
            <p:cNvSpPr txBox="1"/>
            <p:nvPr/>
          </p:nvSpPr>
          <p:spPr>
            <a:xfrm>
              <a:off x="4806970" y="5267321"/>
              <a:ext cx="3743325" cy="738664"/>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Presenting data in a single format with consistent colour coding, symbolisation and scaling.</a:t>
              </a:r>
            </a:p>
          </p:txBody>
        </p:sp>
      </p:grpSp>
      <p:grpSp>
        <p:nvGrpSpPr>
          <p:cNvPr id="62" name="Group 61">
            <a:extLst>
              <a:ext uri="{FF2B5EF4-FFF2-40B4-BE49-F238E27FC236}">
                <a16:creationId xmlns:a16="http://schemas.microsoft.com/office/drawing/2014/main" id="{FFED67EF-5DF8-47A3-AD99-EC9232BE5543}"/>
              </a:ext>
            </a:extLst>
          </p:cNvPr>
          <p:cNvGrpSpPr/>
          <p:nvPr/>
        </p:nvGrpSpPr>
        <p:grpSpPr>
          <a:xfrm>
            <a:off x="6226672" y="2708687"/>
            <a:ext cx="5017463" cy="1100475"/>
            <a:chOff x="3631237" y="5077581"/>
            <a:chExt cx="5017463" cy="1100475"/>
          </a:xfrm>
        </p:grpSpPr>
        <p:sp>
          <p:nvSpPr>
            <p:cNvPr id="63" name="Rectangle 62">
              <a:extLst>
                <a:ext uri="{FF2B5EF4-FFF2-40B4-BE49-F238E27FC236}">
                  <a16:creationId xmlns:a16="http://schemas.microsoft.com/office/drawing/2014/main" id="{0C916578-F40D-437A-99CF-799CB93D3F72}"/>
                </a:ext>
              </a:extLst>
            </p:cNvPr>
            <p:cNvSpPr/>
            <p:nvPr/>
          </p:nvSpPr>
          <p:spPr>
            <a:xfrm>
              <a:off x="4322447" y="5156106"/>
              <a:ext cx="4326253" cy="962700"/>
            </a:xfrm>
            <a:prstGeom prst="rect">
              <a:avLst/>
            </a:prstGeom>
            <a:solidFill>
              <a:srgbClr val="C39CBC"/>
            </a:solidFill>
            <a:ln>
              <a:solidFill>
                <a:srgbClr val="C39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64" name="Group 63">
              <a:extLst>
                <a:ext uri="{FF2B5EF4-FFF2-40B4-BE49-F238E27FC236}">
                  <a16:creationId xmlns:a16="http://schemas.microsoft.com/office/drawing/2014/main" id="{D61362B6-C043-4F15-B42D-B804EEC943B9}"/>
                </a:ext>
              </a:extLst>
            </p:cNvPr>
            <p:cNvGrpSpPr/>
            <p:nvPr/>
          </p:nvGrpSpPr>
          <p:grpSpPr>
            <a:xfrm>
              <a:off x="3631237" y="5077581"/>
              <a:ext cx="1100475" cy="1100475"/>
              <a:chOff x="3631237" y="5077581"/>
              <a:chExt cx="1100475" cy="1100475"/>
            </a:xfrm>
          </p:grpSpPr>
          <p:sp>
            <p:nvSpPr>
              <p:cNvPr id="66" name="Oval 65">
                <a:extLst>
                  <a:ext uri="{FF2B5EF4-FFF2-40B4-BE49-F238E27FC236}">
                    <a16:creationId xmlns:a16="http://schemas.microsoft.com/office/drawing/2014/main" id="{9B953614-9D65-411A-A3F1-65C97355C807}"/>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8" name="Google Shape;155;p27">
                <a:extLst>
                  <a:ext uri="{FF2B5EF4-FFF2-40B4-BE49-F238E27FC236}">
                    <a16:creationId xmlns:a16="http://schemas.microsoft.com/office/drawing/2014/main" id="{4A100CD1-72BE-481B-A22C-F376E5CA7F6F}"/>
                  </a:ext>
                </a:extLst>
              </p:cNvPr>
              <p:cNvSpPr/>
              <p:nvPr/>
            </p:nvSpPr>
            <p:spPr>
              <a:xfrm>
                <a:off x="3709650" y="5156106"/>
                <a:ext cx="962700" cy="962700"/>
              </a:xfrm>
              <a:prstGeom prst="ellipse">
                <a:avLst/>
              </a:prstGeom>
              <a:solidFill>
                <a:srgbClr val="C39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grpSp>
        <p:sp>
          <p:nvSpPr>
            <p:cNvPr id="65" name="TextBox 64">
              <a:extLst>
                <a:ext uri="{FF2B5EF4-FFF2-40B4-BE49-F238E27FC236}">
                  <a16:creationId xmlns:a16="http://schemas.microsoft.com/office/drawing/2014/main" id="{7C42349B-370C-4EA0-8C8C-9866A2F891B2}"/>
                </a:ext>
              </a:extLst>
            </p:cNvPr>
            <p:cNvSpPr txBox="1"/>
            <p:nvPr/>
          </p:nvSpPr>
          <p:spPr>
            <a:xfrm>
              <a:off x="4809830" y="5392217"/>
              <a:ext cx="3743325" cy="523220"/>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Providing a definitive picture of all underground buried assets.</a:t>
              </a:r>
            </a:p>
          </p:txBody>
        </p:sp>
      </p:grpSp>
      <p:grpSp>
        <p:nvGrpSpPr>
          <p:cNvPr id="73" name="Group 72">
            <a:extLst>
              <a:ext uri="{FF2B5EF4-FFF2-40B4-BE49-F238E27FC236}">
                <a16:creationId xmlns:a16="http://schemas.microsoft.com/office/drawing/2014/main" id="{14F885A0-E319-4172-9C78-48FBF054E5B4}"/>
              </a:ext>
            </a:extLst>
          </p:cNvPr>
          <p:cNvGrpSpPr/>
          <p:nvPr/>
        </p:nvGrpSpPr>
        <p:grpSpPr>
          <a:xfrm>
            <a:off x="947865" y="3861379"/>
            <a:ext cx="5017463" cy="1100475"/>
            <a:chOff x="3631237" y="5077581"/>
            <a:chExt cx="5017463" cy="1100475"/>
          </a:xfrm>
        </p:grpSpPr>
        <p:sp>
          <p:nvSpPr>
            <p:cNvPr id="74" name="Rectangle 73">
              <a:extLst>
                <a:ext uri="{FF2B5EF4-FFF2-40B4-BE49-F238E27FC236}">
                  <a16:creationId xmlns:a16="http://schemas.microsoft.com/office/drawing/2014/main" id="{945C3297-840E-4FF5-9C36-B2ACE829D647}"/>
                </a:ext>
              </a:extLst>
            </p:cNvPr>
            <p:cNvSpPr/>
            <p:nvPr/>
          </p:nvSpPr>
          <p:spPr>
            <a:xfrm>
              <a:off x="4322447" y="5156106"/>
              <a:ext cx="4326253" cy="962700"/>
            </a:xfrm>
            <a:prstGeom prst="rect">
              <a:avLst/>
            </a:prstGeom>
            <a:solidFill>
              <a:srgbClr val="688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75" name="Group 74">
              <a:extLst>
                <a:ext uri="{FF2B5EF4-FFF2-40B4-BE49-F238E27FC236}">
                  <a16:creationId xmlns:a16="http://schemas.microsoft.com/office/drawing/2014/main" id="{EAE82A6D-E59D-45CA-885C-637AB806F99A}"/>
                </a:ext>
              </a:extLst>
            </p:cNvPr>
            <p:cNvGrpSpPr/>
            <p:nvPr/>
          </p:nvGrpSpPr>
          <p:grpSpPr>
            <a:xfrm>
              <a:off x="3631237" y="5077581"/>
              <a:ext cx="1100475" cy="1100475"/>
              <a:chOff x="3631237" y="5077581"/>
              <a:chExt cx="1100475" cy="1100475"/>
            </a:xfrm>
          </p:grpSpPr>
          <p:sp>
            <p:nvSpPr>
              <p:cNvPr id="77" name="Oval 76">
                <a:extLst>
                  <a:ext uri="{FF2B5EF4-FFF2-40B4-BE49-F238E27FC236}">
                    <a16:creationId xmlns:a16="http://schemas.microsoft.com/office/drawing/2014/main" id="{4571987F-FE5C-461F-80CE-213BC9DFF8C1}"/>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9" name="Google Shape;155;p27">
                <a:extLst>
                  <a:ext uri="{FF2B5EF4-FFF2-40B4-BE49-F238E27FC236}">
                    <a16:creationId xmlns:a16="http://schemas.microsoft.com/office/drawing/2014/main" id="{DB630B1F-31E6-4EB3-BCB1-6873C5E9AF94}"/>
                  </a:ext>
                </a:extLst>
              </p:cNvPr>
              <p:cNvSpPr/>
              <p:nvPr/>
            </p:nvSpPr>
            <p:spPr>
              <a:xfrm>
                <a:off x="3709650" y="5156106"/>
                <a:ext cx="962700" cy="962700"/>
              </a:xfrm>
              <a:prstGeom prst="ellipse">
                <a:avLst/>
              </a:prstGeom>
              <a:solidFill>
                <a:srgbClr val="6884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grpSp>
        <p:sp>
          <p:nvSpPr>
            <p:cNvPr id="76" name="TextBox 75">
              <a:extLst>
                <a:ext uri="{FF2B5EF4-FFF2-40B4-BE49-F238E27FC236}">
                  <a16:creationId xmlns:a16="http://schemas.microsoft.com/office/drawing/2014/main" id="{9921DE49-F9D3-4986-8D36-4284B09D6817}"/>
                </a:ext>
              </a:extLst>
            </p:cNvPr>
            <p:cNvSpPr txBox="1"/>
            <p:nvPr/>
          </p:nvSpPr>
          <p:spPr>
            <a:xfrm>
              <a:off x="4842393" y="5163530"/>
              <a:ext cx="3743325" cy="954107"/>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Reducing the number of processes and tools data owners need to use to fulfil their statutory obligations to share data.</a:t>
              </a:r>
            </a:p>
          </p:txBody>
        </p:sp>
      </p:grpSp>
      <p:sp>
        <p:nvSpPr>
          <p:cNvPr id="84" name="Google Shape;155;p27">
            <a:extLst>
              <a:ext uri="{FF2B5EF4-FFF2-40B4-BE49-F238E27FC236}">
                <a16:creationId xmlns:a16="http://schemas.microsoft.com/office/drawing/2014/main" id="{A88AF474-EA31-45E9-8AF6-21CCA5D0FB51}"/>
              </a:ext>
            </a:extLst>
          </p:cNvPr>
          <p:cNvSpPr/>
          <p:nvPr/>
        </p:nvSpPr>
        <p:spPr>
          <a:xfrm>
            <a:off x="1016752" y="5106090"/>
            <a:ext cx="962700" cy="962700"/>
          </a:xfrm>
          <a:prstGeom prst="ellipse">
            <a:avLst/>
          </a:prstGeom>
          <a:solidFill>
            <a:srgbClr val="C39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grpSp>
        <p:nvGrpSpPr>
          <p:cNvPr id="85" name="Group 84">
            <a:extLst>
              <a:ext uri="{FF2B5EF4-FFF2-40B4-BE49-F238E27FC236}">
                <a16:creationId xmlns:a16="http://schemas.microsoft.com/office/drawing/2014/main" id="{AD50058E-3700-43E2-9710-0E98835A113C}"/>
              </a:ext>
            </a:extLst>
          </p:cNvPr>
          <p:cNvGrpSpPr/>
          <p:nvPr/>
        </p:nvGrpSpPr>
        <p:grpSpPr>
          <a:xfrm>
            <a:off x="6226672" y="5019093"/>
            <a:ext cx="5166020" cy="1100475"/>
            <a:chOff x="3631237" y="5077581"/>
            <a:chExt cx="5166020" cy="1100475"/>
          </a:xfrm>
        </p:grpSpPr>
        <p:sp>
          <p:nvSpPr>
            <p:cNvPr id="86" name="Rectangle 85">
              <a:extLst>
                <a:ext uri="{FF2B5EF4-FFF2-40B4-BE49-F238E27FC236}">
                  <a16:creationId xmlns:a16="http://schemas.microsoft.com/office/drawing/2014/main" id="{D3252C58-DE0E-4823-BF3A-8D62B9DC1A32}"/>
                </a:ext>
              </a:extLst>
            </p:cNvPr>
            <p:cNvSpPr/>
            <p:nvPr/>
          </p:nvSpPr>
          <p:spPr>
            <a:xfrm>
              <a:off x="4322447" y="5156106"/>
              <a:ext cx="4326253" cy="962700"/>
            </a:xfrm>
            <a:prstGeom prst="rect">
              <a:avLst/>
            </a:prstGeom>
            <a:solidFill>
              <a:srgbClr val="6884B4"/>
            </a:solidFill>
            <a:ln>
              <a:solidFill>
                <a:srgbClr val="68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87" name="Group 86">
              <a:extLst>
                <a:ext uri="{FF2B5EF4-FFF2-40B4-BE49-F238E27FC236}">
                  <a16:creationId xmlns:a16="http://schemas.microsoft.com/office/drawing/2014/main" id="{62AF4AB1-38AA-4DDB-B6D3-2E081786E2DA}"/>
                </a:ext>
              </a:extLst>
            </p:cNvPr>
            <p:cNvGrpSpPr/>
            <p:nvPr/>
          </p:nvGrpSpPr>
          <p:grpSpPr>
            <a:xfrm>
              <a:off x="3631237" y="5077581"/>
              <a:ext cx="1100475" cy="1100475"/>
              <a:chOff x="3631237" y="5077581"/>
              <a:chExt cx="1100475" cy="1100475"/>
            </a:xfrm>
          </p:grpSpPr>
          <p:sp>
            <p:nvSpPr>
              <p:cNvPr id="89" name="Oval 88">
                <a:extLst>
                  <a:ext uri="{FF2B5EF4-FFF2-40B4-BE49-F238E27FC236}">
                    <a16:creationId xmlns:a16="http://schemas.microsoft.com/office/drawing/2014/main" id="{D8E86364-783E-42A5-8064-324E5492BE3A}"/>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nvGrpSpPr>
              <p:cNvPr id="90" name="Google Shape;163;p27">
                <a:extLst>
                  <a:ext uri="{FF2B5EF4-FFF2-40B4-BE49-F238E27FC236}">
                    <a16:creationId xmlns:a16="http://schemas.microsoft.com/office/drawing/2014/main" id="{8E5E3837-D570-4AE6-ACF3-12B324E5D541}"/>
                  </a:ext>
                </a:extLst>
              </p:cNvPr>
              <p:cNvGrpSpPr/>
              <p:nvPr/>
            </p:nvGrpSpPr>
            <p:grpSpPr>
              <a:xfrm>
                <a:off x="3921023" y="5371611"/>
                <a:ext cx="540002" cy="531466"/>
                <a:chOff x="4687894" y="2289713"/>
                <a:chExt cx="359594" cy="353909"/>
              </a:xfrm>
            </p:grpSpPr>
            <p:sp>
              <p:nvSpPr>
                <p:cNvPr id="91" name="Google Shape;164;p27">
                  <a:extLst>
                    <a:ext uri="{FF2B5EF4-FFF2-40B4-BE49-F238E27FC236}">
                      <a16:creationId xmlns:a16="http://schemas.microsoft.com/office/drawing/2014/main" id="{59E87A4D-9C04-448D-B0D2-1DC61165BDE8}"/>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2" name="Google Shape;165;p27">
                  <a:extLst>
                    <a:ext uri="{FF2B5EF4-FFF2-40B4-BE49-F238E27FC236}">
                      <a16:creationId xmlns:a16="http://schemas.microsoft.com/office/drawing/2014/main" id="{1D774C0B-8CE7-4A7E-834D-3324D495DB24}"/>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3" name="Google Shape;166;p27">
                  <a:extLst>
                    <a:ext uri="{FF2B5EF4-FFF2-40B4-BE49-F238E27FC236}">
                      <a16:creationId xmlns:a16="http://schemas.microsoft.com/office/drawing/2014/main" id="{6DE371C1-E7B3-4D16-849E-74B3713894ED}"/>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sp>
          <p:nvSpPr>
            <p:cNvPr id="88" name="TextBox 87">
              <a:extLst>
                <a:ext uri="{FF2B5EF4-FFF2-40B4-BE49-F238E27FC236}">
                  <a16:creationId xmlns:a16="http://schemas.microsoft.com/office/drawing/2014/main" id="{D2CFD179-FE3D-4B63-AEB0-816D55B45F3A}"/>
                </a:ext>
              </a:extLst>
            </p:cNvPr>
            <p:cNvSpPr txBox="1"/>
            <p:nvPr/>
          </p:nvSpPr>
          <p:spPr>
            <a:xfrm>
              <a:off x="4618924" y="5164578"/>
              <a:ext cx="4178333" cy="954107"/>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Providing data owners access to regular feedback on their data, both from a standards perspective and from </a:t>
              </a:r>
            </a:p>
            <a:p>
              <a:pPr algn="ctr"/>
              <a:r>
                <a:rPr lang="en-US" sz="1400" dirty="0">
                  <a:solidFill>
                    <a:schemeClr val="bg1"/>
                  </a:solidFill>
                  <a:latin typeface="Biome" panose="020B0503030204020804" pitchFamily="34" charset="0"/>
                  <a:cs typeface="Biome" panose="020B0503030204020804" pitchFamily="34" charset="0"/>
                </a:rPr>
                <a:t>excavators in the field</a:t>
              </a:r>
            </a:p>
          </p:txBody>
        </p:sp>
      </p:grpSp>
      <p:grpSp>
        <p:nvGrpSpPr>
          <p:cNvPr id="94" name="Group 93">
            <a:extLst>
              <a:ext uri="{FF2B5EF4-FFF2-40B4-BE49-F238E27FC236}">
                <a16:creationId xmlns:a16="http://schemas.microsoft.com/office/drawing/2014/main" id="{23430BA0-1FC5-4774-8E86-831BE1A619CA}"/>
              </a:ext>
            </a:extLst>
          </p:cNvPr>
          <p:cNvGrpSpPr/>
          <p:nvPr/>
        </p:nvGrpSpPr>
        <p:grpSpPr>
          <a:xfrm>
            <a:off x="6226672" y="3828437"/>
            <a:ext cx="5017463" cy="1100475"/>
            <a:chOff x="3631237" y="5077581"/>
            <a:chExt cx="5017463" cy="1100475"/>
          </a:xfrm>
        </p:grpSpPr>
        <p:sp>
          <p:nvSpPr>
            <p:cNvPr id="95" name="Rectangle 94">
              <a:extLst>
                <a:ext uri="{FF2B5EF4-FFF2-40B4-BE49-F238E27FC236}">
                  <a16:creationId xmlns:a16="http://schemas.microsoft.com/office/drawing/2014/main" id="{97BC9D15-CE85-47D6-9F0A-43540FD623A3}"/>
                </a:ext>
              </a:extLst>
            </p:cNvPr>
            <p:cNvSpPr/>
            <p:nvPr/>
          </p:nvSpPr>
          <p:spPr>
            <a:xfrm>
              <a:off x="4322447" y="5156106"/>
              <a:ext cx="4326253" cy="962700"/>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grpSp>
          <p:nvGrpSpPr>
            <p:cNvPr id="96" name="Group 95">
              <a:extLst>
                <a:ext uri="{FF2B5EF4-FFF2-40B4-BE49-F238E27FC236}">
                  <a16:creationId xmlns:a16="http://schemas.microsoft.com/office/drawing/2014/main" id="{9186F8F7-40C3-41DD-8ACE-E13F39106744}"/>
                </a:ext>
              </a:extLst>
            </p:cNvPr>
            <p:cNvGrpSpPr/>
            <p:nvPr/>
          </p:nvGrpSpPr>
          <p:grpSpPr>
            <a:xfrm>
              <a:off x="3631237" y="5077581"/>
              <a:ext cx="1100475" cy="1100475"/>
              <a:chOff x="3631237" y="5077581"/>
              <a:chExt cx="1100475" cy="1100475"/>
            </a:xfrm>
          </p:grpSpPr>
          <p:sp>
            <p:nvSpPr>
              <p:cNvPr id="98" name="Oval 97">
                <a:extLst>
                  <a:ext uri="{FF2B5EF4-FFF2-40B4-BE49-F238E27FC236}">
                    <a16:creationId xmlns:a16="http://schemas.microsoft.com/office/drawing/2014/main" id="{E9B1C60C-7B5E-42B9-BD18-DFC98E99775C}"/>
                  </a:ext>
                </a:extLst>
              </p:cNvPr>
              <p:cNvSpPr/>
              <p:nvPr/>
            </p:nvSpPr>
            <p:spPr>
              <a:xfrm>
                <a:off x="3631237" y="5077581"/>
                <a:ext cx="1100475" cy="1100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9" name="Google Shape;155;p27">
                <a:extLst>
                  <a:ext uri="{FF2B5EF4-FFF2-40B4-BE49-F238E27FC236}">
                    <a16:creationId xmlns:a16="http://schemas.microsoft.com/office/drawing/2014/main" id="{C5522A18-626B-41FD-A92A-D3F6D12D111C}"/>
                  </a:ext>
                </a:extLst>
              </p:cNvPr>
              <p:cNvSpPr/>
              <p:nvPr/>
            </p:nvSpPr>
            <p:spPr>
              <a:xfrm>
                <a:off x="3709650" y="5156106"/>
                <a:ext cx="962700" cy="962700"/>
              </a:xfrm>
              <a:prstGeom prst="ellipse">
                <a:avLst/>
              </a:prstGeom>
              <a:solidFill>
                <a:srgbClr val="72C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grpSp>
        <p:sp>
          <p:nvSpPr>
            <p:cNvPr id="97" name="TextBox 96">
              <a:extLst>
                <a:ext uri="{FF2B5EF4-FFF2-40B4-BE49-F238E27FC236}">
                  <a16:creationId xmlns:a16="http://schemas.microsoft.com/office/drawing/2014/main" id="{6B867AB2-278E-4F48-84B8-7F7362DDF13D}"/>
                </a:ext>
              </a:extLst>
            </p:cNvPr>
            <p:cNvSpPr txBox="1"/>
            <p:nvPr/>
          </p:nvSpPr>
          <p:spPr>
            <a:xfrm>
              <a:off x="4826566" y="5255929"/>
              <a:ext cx="3743325" cy="738664"/>
            </a:xfrm>
            <a:prstGeom prst="rect">
              <a:avLst/>
            </a:prstGeom>
            <a:noFill/>
          </p:spPr>
          <p:txBody>
            <a:bodyPr wrap="square" rtlCol="0">
              <a:spAutoFit/>
            </a:bodyPr>
            <a:lstStyle/>
            <a:p>
              <a:pPr algn="ctr"/>
              <a:r>
                <a:rPr lang="en-US" sz="1400" dirty="0">
                  <a:solidFill>
                    <a:schemeClr val="bg1"/>
                  </a:solidFill>
                  <a:latin typeface="Biome" panose="020B0503030204020804" pitchFamily="34" charset="0"/>
                  <a:cs typeface="Biome" panose="020B0503030204020804" pitchFamily="34" charset="0"/>
                </a:rPr>
                <a:t>Alleviating the administrative burden of contacting all owners who have, or may have, data in the area.</a:t>
              </a:r>
            </a:p>
          </p:txBody>
        </p:sp>
      </p:grpSp>
      <p:sp>
        <p:nvSpPr>
          <p:cNvPr id="100" name="Google Shape;155;p27">
            <a:extLst>
              <a:ext uri="{FF2B5EF4-FFF2-40B4-BE49-F238E27FC236}">
                <a16:creationId xmlns:a16="http://schemas.microsoft.com/office/drawing/2014/main" id="{CD3ED1B3-DD38-419F-A773-0E0BE43D0B7F}"/>
              </a:ext>
            </a:extLst>
          </p:cNvPr>
          <p:cNvSpPr/>
          <p:nvPr/>
        </p:nvSpPr>
        <p:spPr>
          <a:xfrm>
            <a:off x="6295559" y="5073148"/>
            <a:ext cx="962700" cy="962700"/>
          </a:xfrm>
          <a:prstGeom prst="ellipse">
            <a:avLst/>
          </a:prstGeom>
          <a:solidFill>
            <a:srgbClr val="6884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p>
        </p:txBody>
      </p:sp>
      <p:pic>
        <p:nvPicPr>
          <p:cNvPr id="5" name="Graphic 4" descr="Workflow outline">
            <a:extLst>
              <a:ext uri="{FF2B5EF4-FFF2-40B4-BE49-F238E27FC236}">
                <a16:creationId xmlns:a16="http://schemas.microsoft.com/office/drawing/2014/main" id="{FA7B7725-0FD5-48A5-B309-470E786A65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907" y="4070059"/>
            <a:ext cx="665508" cy="665508"/>
          </a:xfrm>
          <a:prstGeom prst="rect">
            <a:avLst/>
          </a:prstGeom>
        </p:spPr>
      </p:pic>
      <p:pic>
        <p:nvPicPr>
          <p:cNvPr id="14" name="Graphic 13" descr="Map with pin outline">
            <a:extLst>
              <a:ext uri="{FF2B5EF4-FFF2-40B4-BE49-F238E27FC236}">
                <a16:creationId xmlns:a16="http://schemas.microsoft.com/office/drawing/2014/main" id="{70C7E88A-5A16-48AD-BF64-A846C679F9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2836" y="2889649"/>
            <a:ext cx="632894" cy="632894"/>
          </a:xfrm>
          <a:prstGeom prst="rect">
            <a:avLst/>
          </a:prstGeom>
        </p:spPr>
      </p:pic>
      <p:pic>
        <p:nvPicPr>
          <p:cNvPr id="16" name="Graphic 15" descr="Speaker phone outline">
            <a:extLst>
              <a:ext uri="{FF2B5EF4-FFF2-40B4-BE49-F238E27FC236}">
                <a16:creationId xmlns:a16="http://schemas.microsoft.com/office/drawing/2014/main" id="{6E075050-97D8-4C9C-88D0-818A9D7CCF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02232" y="4036939"/>
            <a:ext cx="749353" cy="749353"/>
          </a:xfrm>
          <a:prstGeom prst="rect">
            <a:avLst/>
          </a:prstGeom>
        </p:spPr>
      </p:pic>
      <p:pic>
        <p:nvPicPr>
          <p:cNvPr id="18" name="Graphic 17" descr="Megaphone1 outline">
            <a:extLst>
              <a:ext uri="{FF2B5EF4-FFF2-40B4-BE49-F238E27FC236}">
                <a16:creationId xmlns:a16="http://schemas.microsoft.com/office/drawing/2014/main" id="{74B82EE2-58F1-4166-84C9-1E09207972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92594" y="5154894"/>
            <a:ext cx="768628" cy="768628"/>
          </a:xfrm>
          <a:prstGeom prst="rect">
            <a:avLst/>
          </a:prstGeom>
        </p:spPr>
      </p:pic>
      <p:pic>
        <p:nvPicPr>
          <p:cNvPr id="101" name="Graphic 100" descr="Warning outline">
            <a:extLst>
              <a:ext uri="{FF2B5EF4-FFF2-40B4-BE49-F238E27FC236}">
                <a16:creationId xmlns:a16="http://schemas.microsoft.com/office/drawing/2014/main" id="{26D2582C-28A5-4F85-8AEB-81E1328EF7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26138" y="5262345"/>
            <a:ext cx="536065" cy="536065"/>
          </a:xfrm>
          <a:prstGeom prst="rect">
            <a:avLst/>
          </a:prstGeom>
        </p:spPr>
      </p:pic>
      <p:sp>
        <p:nvSpPr>
          <p:cNvPr id="67" name="Rectangle 66">
            <a:extLst>
              <a:ext uri="{FF2B5EF4-FFF2-40B4-BE49-F238E27FC236}">
                <a16:creationId xmlns:a16="http://schemas.microsoft.com/office/drawing/2014/main" id="{34113069-2AEC-4D67-B101-D7CEF9356638}"/>
              </a:ext>
            </a:extLst>
          </p:cNvPr>
          <p:cNvSpPr/>
          <p:nvPr/>
        </p:nvSpPr>
        <p:spPr>
          <a:xfrm>
            <a:off x="279673" y="234561"/>
            <a:ext cx="11632653" cy="6371721"/>
          </a:xfrm>
          <a:prstGeom prst="rect">
            <a:avLst/>
          </a:prstGeom>
          <a:noFill/>
          <a:ln w="57150">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22" descr="Geospatial Commission">
            <a:extLst>
              <a:ext uri="{FF2B5EF4-FFF2-40B4-BE49-F238E27FC236}">
                <a16:creationId xmlns:a16="http://schemas.microsoft.com/office/drawing/2014/main" id="{C38E8836-7745-4494-9AB8-C280D4638F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63162" y="469662"/>
            <a:ext cx="880973" cy="880973"/>
          </a:xfrm>
          <a:prstGeom prst="rect">
            <a:avLst/>
          </a:prstGeom>
          <a:solidFill>
            <a:schemeClr val="bg1"/>
          </a:solidFill>
        </p:spPr>
      </p:pic>
    </p:spTree>
    <p:extLst>
      <p:ext uri="{BB962C8B-B14F-4D97-AF65-F5344CB8AC3E}">
        <p14:creationId xmlns:p14="http://schemas.microsoft.com/office/powerpoint/2010/main" val="1931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1000"/>
                                        <p:tgtEl>
                                          <p:spTgt spid="73"/>
                                        </p:tgtEl>
                                      </p:cBhvr>
                                    </p:animEffect>
                                    <p:anim calcmode="lin" valueType="num">
                                      <p:cBhvr>
                                        <p:cTn id="27" dur="1000" fill="hold"/>
                                        <p:tgtEl>
                                          <p:spTgt spid="73"/>
                                        </p:tgtEl>
                                        <p:attrNameLst>
                                          <p:attrName>ppt_x</p:attrName>
                                        </p:attrNameLst>
                                      </p:cBhvr>
                                      <p:tavLst>
                                        <p:tav tm="0">
                                          <p:val>
                                            <p:strVal val="#ppt_x"/>
                                          </p:val>
                                        </p:tav>
                                        <p:tav tm="100000">
                                          <p:val>
                                            <p:strVal val="#ppt_x"/>
                                          </p:val>
                                        </p:tav>
                                      </p:tavLst>
                                    </p:anim>
                                    <p:anim calcmode="lin" valueType="num">
                                      <p:cBhvr>
                                        <p:cTn id="28" dur="1000" fill="hold"/>
                                        <p:tgtEl>
                                          <p:spTgt spid="7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1000"/>
                                        <p:tgtEl>
                                          <p:spTgt spid="94"/>
                                        </p:tgtEl>
                                      </p:cBhvr>
                                    </p:animEffect>
                                    <p:anim calcmode="lin" valueType="num">
                                      <p:cBhvr>
                                        <p:cTn id="39" dur="1000" fill="hold"/>
                                        <p:tgtEl>
                                          <p:spTgt spid="94"/>
                                        </p:tgtEl>
                                        <p:attrNameLst>
                                          <p:attrName>ppt_x</p:attrName>
                                        </p:attrNameLst>
                                      </p:cBhvr>
                                      <p:tavLst>
                                        <p:tav tm="0">
                                          <p:val>
                                            <p:strVal val="#ppt_x"/>
                                          </p:val>
                                        </p:tav>
                                        <p:tav tm="100000">
                                          <p:val>
                                            <p:strVal val="#ppt_x"/>
                                          </p:val>
                                        </p:tav>
                                      </p:tavLst>
                                    </p:anim>
                                    <p:anim calcmode="lin" valueType="num">
                                      <p:cBhvr>
                                        <p:cTn id="40" dur="1000" fill="hold"/>
                                        <p:tgtEl>
                                          <p:spTgt spid="9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1000"/>
                                        <p:tgtEl>
                                          <p:spTgt spid="84"/>
                                        </p:tgtEl>
                                      </p:cBhvr>
                                    </p:animEffect>
                                    <p:anim calcmode="lin" valueType="num">
                                      <p:cBhvr>
                                        <p:cTn id="51" dur="1000" fill="hold"/>
                                        <p:tgtEl>
                                          <p:spTgt spid="84"/>
                                        </p:tgtEl>
                                        <p:attrNameLst>
                                          <p:attrName>ppt_x</p:attrName>
                                        </p:attrNameLst>
                                      </p:cBhvr>
                                      <p:tavLst>
                                        <p:tav tm="0">
                                          <p:val>
                                            <p:strVal val="#ppt_x"/>
                                          </p:val>
                                        </p:tav>
                                        <p:tav tm="100000">
                                          <p:val>
                                            <p:strVal val="#ppt_x"/>
                                          </p:val>
                                        </p:tav>
                                      </p:tavLst>
                                    </p:anim>
                                    <p:anim calcmode="lin" valueType="num">
                                      <p:cBhvr>
                                        <p:cTn id="52" dur="1000" fill="hold"/>
                                        <p:tgtEl>
                                          <p:spTgt spid="8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fade">
                                      <p:cBhvr>
                                        <p:cTn id="55" dur="1000"/>
                                        <p:tgtEl>
                                          <p:spTgt spid="101"/>
                                        </p:tgtEl>
                                      </p:cBhvr>
                                    </p:animEffect>
                                    <p:anim calcmode="lin" valueType="num">
                                      <p:cBhvr>
                                        <p:cTn id="56" dur="1000" fill="hold"/>
                                        <p:tgtEl>
                                          <p:spTgt spid="101"/>
                                        </p:tgtEl>
                                        <p:attrNameLst>
                                          <p:attrName>ppt_x</p:attrName>
                                        </p:attrNameLst>
                                      </p:cBhvr>
                                      <p:tavLst>
                                        <p:tav tm="0">
                                          <p:val>
                                            <p:strVal val="#ppt_x"/>
                                          </p:val>
                                        </p:tav>
                                        <p:tav tm="100000">
                                          <p:val>
                                            <p:strVal val="#ppt_x"/>
                                          </p:val>
                                        </p:tav>
                                      </p:tavLst>
                                    </p:anim>
                                    <p:anim calcmode="lin" valueType="num">
                                      <p:cBhvr>
                                        <p:cTn id="57" dur="1000" fill="hold"/>
                                        <p:tgtEl>
                                          <p:spTgt spid="10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1000"/>
                                        <p:tgtEl>
                                          <p:spTgt spid="85"/>
                                        </p:tgtEl>
                                      </p:cBhvr>
                                    </p:animEffect>
                                    <p:anim calcmode="lin" valueType="num">
                                      <p:cBhvr>
                                        <p:cTn id="68" dur="1000" fill="hold"/>
                                        <p:tgtEl>
                                          <p:spTgt spid="85"/>
                                        </p:tgtEl>
                                        <p:attrNameLst>
                                          <p:attrName>ppt_x</p:attrName>
                                        </p:attrNameLst>
                                      </p:cBhvr>
                                      <p:tavLst>
                                        <p:tav tm="0">
                                          <p:val>
                                            <p:strVal val="#ppt_x"/>
                                          </p:val>
                                        </p:tav>
                                        <p:tav tm="100000">
                                          <p:val>
                                            <p:strVal val="#ppt_x"/>
                                          </p:val>
                                        </p:tav>
                                      </p:tavLst>
                                    </p:anim>
                                    <p:anim calcmode="lin" valueType="num">
                                      <p:cBhvr>
                                        <p:cTn id="69" dur="1000" fill="hold"/>
                                        <p:tgtEl>
                                          <p:spTgt spid="8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1000"/>
                                        <p:tgtEl>
                                          <p:spTgt spid="100"/>
                                        </p:tgtEl>
                                      </p:cBhvr>
                                    </p:animEffect>
                                    <p:anim calcmode="lin" valueType="num">
                                      <p:cBhvr>
                                        <p:cTn id="73" dur="1000" fill="hold"/>
                                        <p:tgtEl>
                                          <p:spTgt spid="100"/>
                                        </p:tgtEl>
                                        <p:attrNameLst>
                                          <p:attrName>ppt_x</p:attrName>
                                        </p:attrNameLst>
                                      </p:cBhvr>
                                      <p:tavLst>
                                        <p:tav tm="0">
                                          <p:val>
                                            <p:strVal val="#ppt_x"/>
                                          </p:val>
                                        </p:tav>
                                        <p:tav tm="100000">
                                          <p:val>
                                            <p:strVal val="#ppt_x"/>
                                          </p:val>
                                        </p:tav>
                                      </p:tavLst>
                                    </p:anim>
                                    <p:anim calcmode="lin" valueType="num">
                                      <p:cBhvr>
                                        <p:cTn id="74" dur="1000" fill="hold"/>
                                        <p:tgtEl>
                                          <p:spTgt spid="10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292DA0F-1AB7-4765-B7F5-20142F76D76F}"/>
              </a:ext>
            </a:extLst>
          </p:cNvPr>
          <p:cNvGrpSpPr/>
          <p:nvPr/>
        </p:nvGrpSpPr>
        <p:grpSpPr>
          <a:xfrm>
            <a:off x="800100" y="-866253"/>
            <a:ext cx="10763250" cy="9219155"/>
            <a:chOff x="714375" y="-1284697"/>
            <a:chExt cx="10763250" cy="9219155"/>
          </a:xfrm>
        </p:grpSpPr>
        <p:grpSp>
          <p:nvGrpSpPr>
            <p:cNvPr id="4" name="Group 3">
              <a:extLst>
                <a:ext uri="{FF2B5EF4-FFF2-40B4-BE49-F238E27FC236}">
                  <a16:creationId xmlns:a16="http://schemas.microsoft.com/office/drawing/2014/main" id="{7D51C6F7-8B08-4D29-A1A4-4FAC6037F7DD}"/>
                </a:ext>
              </a:extLst>
            </p:cNvPr>
            <p:cNvGrpSpPr/>
            <p:nvPr/>
          </p:nvGrpSpPr>
          <p:grpSpPr>
            <a:xfrm>
              <a:off x="714375" y="-1284697"/>
              <a:ext cx="10763250" cy="9219155"/>
              <a:chOff x="714375" y="-1180579"/>
              <a:chExt cx="10763250" cy="9219155"/>
            </a:xfrm>
          </p:grpSpPr>
          <p:pic>
            <p:nvPicPr>
              <p:cNvPr id="17" name="Graphic 16" descr="Computer outline">
                <a:extLst>
                  <a:ext uri="{FF2B5EF4-FFF2-40B4-BE49-F238E27FC236}">
                    <a16:creationId xmlns:a16="http://schemas.microsoft.com/office/drawing/2014/main" id="{EBFFAF80-4FA3-4BC6-81FE-BECD78D7DD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375" y="-1180579"/>
                <a:ext cx="10763250" cy="9219155"/>
              </a:xfrm>
              <a:prstGeom prst="rect">
                <a:avLst/>
              </a:prstGeom>
            </p:spPr>
          </p:pic>
          <p:sp>
            <p:nvSpPr>
              <p:cNvPr id="2" name="Rectangle 1">
                <a:extLst>
                  <a:ext uri="{FF2B5EF4-FFF2-40B4-BE49-F238E27FC236}">
                    <a16:creationId xmlns:a16="http://schemas.microsoft.com/office/drawing/2014/main" id="{D3D4AC02-3774-4FBC-B84A-1DD512B03A07}"/>
                  </a:ext>
                </a:extLst>
              </p:cNvPr>
              <p:cNvSpPr/>
              <p:nvPr/>
            </p:nvSpPr>
            <p:spPr>
              <a:xfrm>
                <a:off x="8401050" y="1101949"/>
                <a:ext cx="2591263" cy="448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pic>
          <p:nvPicPr>
            <p:cNvPr id="20" name="NUAR_short_film_draft">
              <a:hlinkClick r:id="" action="ppaction://media"/>
              <a:extLst>
                <a:ext uri="{FF2B5EF4-FFF2-40B4-BE49-F238E27FC236}">
                  <a16:creationId xmlns:a16="http://schemas.microsoft.com/office/drawing/2014/main" id="{C7F56D67-E4F8-4DE8-B1E6-4D07B907C0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99687" y="997831"/>
              <a:ext cx="5963113" cy="3423061"/>
            </a:xfrm>
            <a:prstGeom prst="rect">
              <a:avLst/>
            </a:prstGeom>
          </p:spPr>
        </p:pic>
        <p:sp>
          <p:nvSpPr>
            <p:cNvPr id="5" name="TextBox 4">
              <a:extLst>
                <a:ext uri="{FF2B5EF4-FFF2-40B4-BE49-F238E27FC236}">
                  <a16:creationId xmlns:a16="http://schemas.microsoft.com/office/drawing/2014/main" id="{B271E8F0-4C2E-48C2-B7E7-6DDB4C2FBA76}"/>
                </a:ext>
              </a:extLst>
            </p:cNvPr>
            <p:cNvSpPr txBox="1"/>
            <p:nvPr/>
          </p:nvSpPr>
          <p:spPr>
            <a:xfrm>
              <a:off x="8315325" y="987320"/>
              <a:ext cx="2757952" cy="523220"/>
            </a:xfrm>
            <a:prstGeom prst="rect">
              <a:avLst/>
            </a:prstGeom>
            <a:noFill/>
          </p:spPr>
          <p:txBody>
            <a:bodyPr wrap="square" rtlCol="0">
              <a:spAutoFit/>
            </a:bodyPr>
            <a:lstStyle/>
            <a:p>
              <a:pPr algn="ctr"/>
              <a:r>
                <a:rPr lang="en-GB" sz="1400" b="1" dirty="0">
                  <a:solidFill>
                    <a:schemeClr val="tx1">
                      <a:lumMod val="65000"/>
                      <a:lumOff val="35000"/>
                    </a:schemeClr>
                  </a:solidFill>
                  <a:latin typeface="Biome" panose="020B0503030204020804" pitchFamily="34" charset="0"/>
                  <a:cs typeface="Biome" panose="020B0503030204020804" pitchFamily="34" charset="0"/>
                </a:rPr>
                <a:t>2018</a:t>
              </a:r>
            </a:p>
            <a:p>
              <a:pPr algn="ctr"/>
              <a:r>
                <a:rPr lang="en-GB" sz="1400" dirty="0">
                  <a:solidFill>
                    <a:schemeClr val="tx1">
                      <a:lumMod val="65000"/>
                      <a:lumOff val="35000"/>
                    </a:schemeClr>
                  </a:solidFill>
                  <a:cs typeface="Biome" panose="020B0503030204020804" pitchFamily="34" charset="0"/>
                </a:rPr>
                <a:t>Geospatial Commission est</a:t>
              </a:r>
              <a:r>
                <a:rPr lang="en-GB" sz="1400" dirty="0">
                  <a:solidFill>
                    <a:schemeClr val="tx1">
                      <a:lumMod val="65000"/>
                      <a:lumOff val="35000"/>
                    </a:schemeClr>
                  </a:solidFill>
                  <a:latin typeface="Biome" panose="020B0503030204020804" pitchFamily="34" charset="0"/>
                  <a:cs typeface="Biome" panose="020B0503030204020804" pitchFamily="34" charset="0"/>
                </a:rPr>
                <a:t>. </a:t>
              </a:r>
            </a:p>
          </p:txBody>
        </p:sp>
        <p:sp>
          <p:nvSpPr>
            <p:cNvPr id="14" name="TextBox 13">
              <a:extLst>
                <a:ext uri="{FF2B5EF4-FFF2-40B4-BE49-F238E27FC236}">
                  <a16:creationId xmlns:a16="http://schemas.microsoft.com/office/drawing/2014/main" id="{F9B7A60B-4F6F-479C-8A2D-F89C48CD52CD}"/>
                </a:ext>
              </a:extLst>
            </p:cNvPr>
            <p:cNvSpPr txBox="1"/>
            <p:nvPr/>
          </p:nvSpPr>
          <p:spPr>
            <a:xfrm>
              <a:off x="8315325" y="1693230"/>
              <a:ext cx="2757951" cy="523220"/>
            </a:xfrm>
            <a:prstGeom prst="rect">
              <a:avLst/>
            </a:prstGeom>
            <a:noFill/>
          </p:spPr>
          <p:txBody>
            <a:bodyPr wrap="square" rtlCol="0">
              <a:spAutoFit/>
            </a:bodyPr>
            <a:lstStyle/>
            <a:p>
              <a:pPr algn="ctr"/>
              <a:r>
                <a:rPr lang="en-GB" sz="1400" b="1" dirty="0">
                  <a:solidFill>
                    <a:schemeClr val="tx1">
                      <a:lumMod val="65000"/>
                      <a:lumOff val="35000"/>
                    </a:schemeClr>
                  </a:solidFill>
                  <a:latin typeface="Biome" panose="020B0503030204020804" pitchFamily="34" charset="0"/>
                  <a:cs typeface="Biome" panose="020B0503030204020804" pitchFamily="34" charset="0"/>
                </a:rPr>
                <a:t>2020</a:t>
              </a:r>
            </a:p>
            <a:p>
              <a:pPr algn="ctr"/>
              <a:r>
                <a:rPr lang="en-GB" sz="1400" dirty="0">
                  <a:solidFill>
                    <a:schemeClr val="tx1">
                      <a:lumMod val="65000"/>
                      <a:lumOff val="35000"/>
                    </a:schemeClr>
                  </a:solidFill>
                  <a:cs typeface="Biome" panose="020B0503030204020804" pitchFamily="34" charset="0"/>
                </a:rPr>
                <a:t>2x NUAR Pilots Completed</a:t>
              </a:r>
            </a:p>
          </p:txBody>
        </p:sp>
        <p:sp>
          <p:nvSpPr>
            <p:cNvPr id="16" name="Rectangle 15">
              <a:extLst>
                <a:ext uri="{FF2B5EF4-FFF2-40B4-BE49-F238E27FC236}">
                  <a16:creationId xmlns:a16="http://schemas.microsoft.com/office/drawing/2014/main" id="{F2A693B2-DEAB-45D7-A9D5-43927F46FDDB}"/>
                </a:ext>
              </a:extLst>
            </p:cNvPr>
            <p:cNvSpPr/>
            <p:nvPr/>
          </p:nvSpPr>
          <p:spPr>
            <a:xfrm>
              <a:off x="9346638" y="2296889"/>
              <a:ext cx="781050" cy="45719"/>
            </a:xfrm>
            <a:prstGeom prst="rect">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1" name="TextBox 20">
              <a:extLst>
                <a:ext uri="{FF2B5EF4-FFF2-40B4-BE49-F238E27FC236}">
                  <a16:creationId xmlns:a16="http://schemas.microsoft.com/office/drawing/2014/main" id="{ABAC3594-41E9-496E-8CCD-305B84999C27}"/>
                </a:ext>
              </a:extLst>
            </p:cNvPr>
            <p:cNvSpPr txBox="1"/>
            <p:nvPr/>
          </p:nvSpPr>
          <p:spPr>
            <a:xfrm>
              <a:off x="8441531" y="2456199"/>
              <a:ext cx="2591263" cy="523220"/>
            </a:xfrm>
            <a:prstGeom prst="rect">
              <a:avLst/>
            </a:prstGeom>
            <a:noFill/>
          </p:spPr>
          <p:txBody>
            <a:bodyPr wrap="square" rtlCol="0">
              <a:spAutoFit/>
            </a:bodyPr>
            <a:lstStyle/>
            <a:p>
              <a:pPr algn="ctr"/>
              <a:r>
                <a:rPr lang="en-GB" sz="1400" b="1" dirty="0">
                  <a:solidFill>
                    <a:schemeClr val="tx1">
                      <a:lumMod val="65000"/>
                      <a:lumOff val="35000"/>
                    </a:schemeClr>
                  </a:solidFill>
                  <a:latin typeface="Biome" panose="020B0503030204020804" pitchFamily="34" charset="0"/>
                  <a:cs typeface="Biome" panose="020B0503030204020804" pitchFamily="34" charset="0"/>
                </a:rPr>
                <a:t>2021</a:t>
              </a:r>
            </a:p>
            <a:p>
              <a:pPr algn="ctr"/>
              <a:r>
                <a:rPr lang="en-GB" sz="1400" dirty="0">
                  <a:solidFill>
                    <a:schemeClr val="tx1">
                      <a:lumMod val="65000"/>
                      <a:lumOff val="35000"/>
                    </a:schemeClr>
                  </a:solidFill>
                  <a:cs typeface="Biome" panose="020B0503030204020804" pitchFamily="34" charset="0"/>
                </a:rPr>
                <a:t>NUAR Build Phase Starts</a:t>
              </a:r>
            </a:p>
          </p:txBody>
        </p:sp>
        <p:sp>
          <p:nvSpPr>
            <p:cNvPr id="22" name="Rectangle 21">
              <a:extLst>
                <a:ext uri="{FF2B5EF4-FFF2-40B4-BE49-F238E27FC236}">
                  <a16:creationId xmlns:a16="http://schemas.microsoft.com/office/drawing/2014/main" id="{EF094967-8F87-460E-AC27-3A7E726308CD}"/>
                </a:ext>
              </a:extLst>
            </p:cNvPr>
            <p:cNvSpPr/>
            <p:nvPr/>
          </p:nvSpPr>
          <p:spPr>
            <a:xfrm>
              <a:off x="9346637" y="3060599"/>
              <a:ext cx="781050" cy="45719"/>
            </a:xfrm>
            <a:prstGeom prst="rect">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3" name="TextBox 22">
              <a:extLst>
                <a:ext uri="{FF2B5EF4-FFF2-40B4-BE49-F238E27FC236}">
                  <a16:creationId xmlns:a16="http://schemas.microsoft.com/office/drawing/2014/main" id="{E25B27F7-0065-44F6-95D7-80173D10B6D6}"/>
                </a:ext>
              </a:extLst>
            </p:cNvPr>
            <p:cNvSpPr txBox="1"/>
            <p:nvPr/>
          </p:nvSpPr>
          <p:spPr>
            <a:xfrm>
              <a:off x="8384844" y="3208242"/>
              <a:ext cx="2717468" cy="523220"/>
            </a:xfrm>
            <a:prstGeom prst="rect">
              <a:avLst/>
            </a:prstGeom>
            <a:noFill/>
          </p:spPr>
          <p:txBody>
            <a:bodyPr wrap="square" rtlCol="0">
              <a:spAutoFit/>
            </a:bodyPr>
            <a:lstStyle/>
            <a:p>
              <a:pPr algn="ctr"/>
              <a:r>
                <a:rPr lang="en-GB" sz="1400" b="1" dirty="0">
                  <a:solidFill>
                    <a:schemeClr val="tx1">
                      <a:lumMod val="65000"/>
                      <a:lumOff val="35000"/>
                    </a:schemeClr>
                  </a:solidFill>
                  <a:latin typeface="Biome" panose="020B0503030204020804" pitchFamily="34" charset="0"/>
                  <a:cs typeface="Biome" panose="020B0503030204020804" pitchFamily="34" charset="0"/>
                </a:rPr>
                <a:t>2023</a:t>
              </a:r>
            </a:p>
            <a:p>
              <a:pPr algn="ctr"/>
              <a:r>
                <a:rPr lang="en-GB" sz="1400" dirty="0">
                  <a:solidFill>
                    <a:schemeClr val="tx1">
                      <a:lumMod val="65000"/>
                      <a:lumOff val="35000"/>
                    </a:schemeClr>
                  </a:solidFill>
                  <a:cs typeface="Biome" panose="020B0503030204020804" pitchFamily="34" charset="0"/>
                </a:rPr>
                <a:t>MVP Platform Rollout</a:t>
              </a:r>
            </a:p>
          </p:txBody>
        </p:sp>
        <p:sp>
          <p:nvSpPr>
            <p:cNvPr id="24" name="Rectangle 23">
              <a:extLst>
                <a:ext uri="{FF2B5EF4-FFF2-40B4-BE49-F238E27FC236}">
                  <a16:creationId xmlns:a16="http://schemas.microsoft.com/office/drawing/2014/main" id="{EFE35812-A022-439C-9771-C5CA2B318E4D}"/>
                </a:ext>
              </a:extLst>
            </p:cNvPr>
            <p:cNvSpPr/>
            <p:nvPr/>
          </p:nvSpPr>
          <p:spPr>
            <a:xfrm>
              <a:off x="9346637" y="3788278"/>
              <a:ext cx="781050" cy="45719"/>
            </a:xfrm>
            <a:prstGeom prst="rect">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5" name="TextBox 24">
              <a:extLst>
                <a:ext uri="{FF2B5EF4-FFF2-40B4-BE49-F238E27FC236}">
                  <a16:creationId xmlns:a16="http://schemas.microsoft.com/office/drawing/2014/main" id="{08986E6B-1A7B-42D3-B927-FD89EBFD1239}"/>
                </a:ext>
              </a:extLst>
            </p:cNvPr>
            <p:cNvSpPr txBox="1"/>
            <p:nvPr/>
          </p:nvSpPr>
          <p:spPr>
            <a:xfrm>
              <a:off x="8470567" y="3955052"/>
              <a:ext cx="2591263" cy="523220"/>
            </a:xfrm>
            <a:prstGeom prst="rect">
              <a:avLst/>
            </a:prstGeom>
            <a:noFill/>
          </p:spPr>
          <p:txBody>
            <a:bodyPr wrap="square" rtlCol="0">
              <a:spAutoFit/>
            </a:bodyPr>
            <a:lstStyle/>
            <a:p>
              <a:pPr algn="ctr"/>
              <a:r>
                <a:rPr lang="en-GB" sz="1400" b="1" dirty="0">
                  <a:solidFill>
                    <a:schemeClr val="tx1">
                      <a:lumMod val="65000"/>
                      <a:lumOff val="35000"/>
                    </a:schemeClr>
                  </a:solidFill>
                  <a:latin typeface="Biome" panose="020B0503030204020804" pitchFamily="34" charset="0"/>
                  <a:cs typeface="Biome" panose="020B0503030204020804" pitchFamily="34" charset="0"/>
                </a:rPr>
                <a:t>2024</a:t>
              </a:r>
            </a:p>
            <a:p>
              <a:pPr algn="ctr"/>
              <a:r>
                <a:rPr lang="en-GB" sz="1400" dirty="0">
                  <a:solidFill>
                    <a:schemeClr val="tx1">
                      <a:lumMod val="65000"/>
                      <a:lumOff val="35000"/>
                    </a:schemeClr>
                  </a:solidFill>
                  <a:cs typeface="Biome" panose="020B0503030204020804" pitchFamily="34" charset="0"/>
                </a:rPr>
                <a:t>National Platform Rollout</a:t>
              </a:r>
            </a:p>
          </p:txBody>
        </p:sp>
        <p:sp>
          <p:nvSpPr>
            <p:cNvPr id="26" name="Rectangle 25">
              <a:extLst>
                <a:ext uri="{FF2B5EF4-FFF2-40B4-BE49-F238E27FC236}">
                  <a16:creationId xmlns:a16="http://schemas.microsoft.com/office/drawing/2014/main" id="{EF93CE65-B3F5-4A5C-8F68-815FBE006F72}"/>
                </a:ext>
              </a:extLst>
            </p:cNvPr>
            <p:cNvSpPr/>
            <p:nvPr/>
          </p:nvSpPr>
          <p:spPr>
            <a:xfrm>
              <a:off x="9346637" y="4543266"/>
              <a:ext cx="781050" cy="45719"/>
            </a:xfrm>
            <a:prstGeom prst="rect">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7" name="Oval 6">
              <a:extLst>
                <a:ext uri="{FF2B5EF4-FFF2-40B4-BE49-F238E27FC236}">
                  <a16:creationId xmlns:a16="http://schemas.microsoft.com/office/drawing/2014/main" id="{A2989A18-FD87-4E50-9C46-3124E57587DC}"/>
                </a:ext>
              </a:extLst>
            </p:cNvPr>
            <p:cNvSpPr/>
            <p:nvPr/>
          </p:nvSpPr>
          <p:spPr>
            <a:xfrm>
              <a:off x="9675250" y="4970007"/>
              <a:ext cx="173600" cy="173600"/>
            </a:xfrm>
            <a:prstGeom prst="ellipse">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9" name="Rectangle 28">
              <a:extLst>
                <a:ext uri="{FF2B5EF4-FFF2-40B4-BE49-F238E27FC236}">
                  <a16:creationId xmlns:a16="http://schemas.microsoft.com/office/drawing/2014/main" id="{D92E4CFB-36E0-4DC7-886E-FDDAA1F3DC3C}"/>
                </a:ext>
              </a:extLst>
            </p:cNvPr>
            <p:cNvSpPr/>
            <p:nvPr/>
          </p:nvSpPr>
          <p:spPr>
            <a:xfrm>
              <a:off x="9346637" y="1537070"/>
              <a:ext cx="781050" cy="45719"/>
            </a:xfrm>
            <a:prstGeom prst="rect">
              <a:avLst/>
            </a:prstGeom>
            <a:solidFill>
              <a:srgbClr val="72CAC7"/>
            </a:solidFill>
            <a:ln>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30" name="TextBox 29">
              <a:extLst>
                <a:ext uri="{FF2B5EF4-FFF2-40B4-BE49-F238E27FC236}">
                  <a16:creationId xmlns:a16="http://schemas.microsoft.com/office/drawing/2014/main" id="{FD617FB6-9DF4-42FF-A817-C6065AD4CC89}"/>
                </a:ext>
              </a:extLst>
            </p:cNvPr>
            <p:cNvSpPr txBox="1"/>
            <p:nvPr/>
          </p:nvSpPr>
          <p:spPr>
            <a:xfrm>
              <a:off x="1831882" y="5916065"/>
              <a:ext cx="4698722" cy="261610"/>
            </a:xfrm>
            <a:prstGeom prst="rect">
              <a:avLst/>
            </a:prstGeom>
            <a:noFill/>
          </p:spPr>
          <p:txBody>
            <a:bodyPr wrap="none" rtlCol="0">
              <a:spAutoFit/>
            </a:bodyPr>
            <a:lstStyle/>
            <a:p>
              <a:r>
                <a:rPr lang="en-GB" sz="1100" i="1" dirty="0">
                  <a:solidFill>
                    <a:schemeClr val="tx1">
                      <a:lumMod val="65000"/>
                      <a:lumOff val="35000"/>
                    </a:schemeClr>
                  </a:solidFill>
                  <a:latin typeface="Biome" panose="020B0503030204020804" pitchFamily="34" charset="0"/>
                  <a:cs typeface="Biome" panose="020B0503030204020804" pitchFamily="34" charset="0"/>
                </a:rPr>
                <a:t>*Illustrative purposes only – video grab taken from pilot project </a:t>
              </a:r>
            </a:p>
          </p:txBody>
        </p:sp>
      </p:grpSp>
      <p:sp>
        <p:nvSpPr>
          <p:cNvPr id="36" name="TextBox 35">
            <a:extLst>
              <a:ext uri="{FF2B5EF4-FFF2-40B4-BE49-F238E27FC236}">
                <a16:creationId xmlns:a16="http://schemas.microsoft.com/office/drawing/2014/main" id="{898EE137-6779-497D-8783-0F41F1579DA6}"/>
              </a:ext>
            </a:extLst>
          </p:cNvPr>
          <p:cNvSpPr txBox="1"/>
          <p:nvPr/>
        </p:nvSpPr>
        <p:spPr>
          <a:xfrm>
            <a:off x="-76433" y="154418"/>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THE NUAR JOURNEY</a:t>
            </a:r>
          </a:p>
        </p:txBody>
      </p:sp>
      <p:sp>
        <p:nvSpPr>
          <p:cNvPr id="37" name="Rectangle 36">
            <a:extLst>
              <a:ext uri="{FF2B5EF4-FFF2-40B4-BE49-F238E27FC236}">
                <a16:creationId xmlns:a16="http://schemas.microsoft.com/office/drawing/2014/main" id="{8D8B6444-7FC9-43D8-90E8-9032F0E5124E}"/>
              </a:ext>
            </a:extLst>
          </p:cNvPr>
          <p:cNvSpPr/>
          <p:nvPr/>
        </p:nvSpPr>
        <p:spPr>
          <a:xfrm>
            <a:off x="628650" y="739193"/>
            <a:ext cx="771525" cy="45719"/>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488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cxnSp>
        <p:nvCxnSpPr>
          <p:cNvPr id="585" name="Google Shape;585;p22"/>
          <p:cNvCxnSpPr>
            <a:cxnSpLocks/>
          </p:cNvCxnSpPr>
          <p:nvPr/>
        </p:nvCxnSpPr>
        <p:spPr>
          <a:xfrm>
            <a:off x="5429318" y="5034606"/>
            <a:ext cx="1047657" cy="27"/>
          </a:xfrm>
          <a:prstGeom prst="straightConnector1">
            <a:avLst/>
          </a:prstGeom>
          <a:noFill/>
          <a:ln w="9525" cap="flat" cmpd="sng">
            <a:solidFill>
              <a:schemeClr val="tx1">
                <a:lumMod val="65000"/>
                <a:lumOff val="35000"/>
              </a:schemeClr>
            </a:solidFill>
            <a:prstDash val="solid"/>
            <a:round/>
            <a:headEnd type="none" w="med" len="med"/>
            <a:tailEnd type="stealth" w="med" len="med"/>
          </a:ln>
        </p:spPr>
      </p:cxnSp>
      <p:cxnSp>
        <p:nvCxnSpPr>
          <p:cNvPr id="586" name="Google Shape;586;p22"/>
          <p:cNvCxnSpPr>
            <a:cxnSpLocks/>
          </p:cNvCxnSpPr>
          <p:nvPr/>
        </p:nvCxnSpPr>
        <p:spPr>
          <a:xfrm>
            <a:off x="8327336" y="5014214"/>
            <a:ext cx="1202386" cy="20420"/>
          </a:xfrm>
          <a:prstGeom prst="straightConnector1">
            <a:avLst/>
          </a:prstGeom>
          <a:noFill/>
          <a:ln w="9525" cap="flat" cmpd="sng">
            <a:solidFill>
              <a:schemeClr val="tx1">
                <a:lumMod val="65000"/>
                <a:lumOff val="35000"/>
              </a:schemeClr>
            </a:solidFill>
            <a:prstDash val="solid"/>
            <a:round/>
            <a:headEnd type="none" w="med" len="med"/>
            <a:tailEnd type="stealth" w="med" len="med"/>
          </a:ln>
        </p:spPr>
      </p:cxnSp>
      <p:cxnSp>
        <p:nvCxnSpPr>
          <p:cNvPr id="588" name="Google Shape;588;p22"/>
          <p:cNvCxnSpPr>
            <a:cxnSpLocks/>
          </p:cNvCxnSpPr>
          <p:nvPr/>
        </p:nvCxnSpPr>
        <p:spPr>
          <a:xfrm>
            <a:off x="2529089" y="5034634"/>
            <a:ext cx="1020417" cy="0"/>
          </a:xfrm>
          <a:prstGeom prst="straightConnector1">
            <a:avLst/>
          </a:prstGeom>
          <a:noFill/>
          <a:ln w="9525" cap="flat" cmpd="sng">
            <a:solidFill>
              <a:schemeClr val="tx1">
                <a:lumMod val="65000"/>
                <a:lumOff val="35000"/>
              </a:schemeClr>
            </a:solidFill>
            <a:prstDash val="solid"/>
            <a:round/>
            <a:headEnd type="none" w="med" len="med"/>
            <a:tailEnd type="stealth" w="med" len="med"/>
          </a:ln>
        </p:spPr>
      </p:cxnSp>
      <p:grpSp>
        <p:nvGrpSpPr>
          <p:cNvPr id="589" name="Google Shape;589;p22"/>
          <p:cNvGrpSpPr/>
          <p:nvPr/>
        </p:nvGrpSpPr>
        <p:grpSpPr>
          <a:xfrm>
            <a:off x="274796" y="1455379"/>
            <a:ext cx="2673788" cy="4236057"/>
            <a:chOff x="290524" y="1320191"/>
            <a:chExt cx="1901782" cy="3081238"/>
          </a:xfrm>
          <a:solidFill>
            <a:srgbClr val="72CAC7"/>
          </a:solidFill>
        </p:grpSpPr>
        <p:grpSp>
          <p:nvGrpSpPr>
            <p:cNvPr id="590" name="Google Shape;590;p22"/>
            <p:cNvGrpSpPr/>
            <p:nvPr/>
          </p:nvGrpSpPr>
          <p:grpSpPr>
            <a:xfrm>
              <a:off x="290524" y="1869812"/>
              <a:ext cx="1901782" cy="910718"/>
              <a:chOff x="-2312173" y="1338149"/>
              <a:chExt cx="2473058" cy="910718"/>
            </a:xfrm>
            <a:grpFill/>
          </p:grpSpPr>
          <p:sp>
            <p:nvSpPr>
              <p:cNvPr id="591" name="Google Shape;591;p22"/>
              <p:cNvSpPr txBox="1"/>
              <p:nvPr/>
            </p:nvSpPr>
            <p:spPr>
              <a:xfrm>
                <a:off x="-2060715" y="1338149"/>
                <a:ext cx="1980300" cy="3486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000" b="1" dirty="0">
                    <a:solidFill>
                      <a:schemeClr val="tx1">
                        <a:lumMod val="65000"/>
                        <a:lumOff val="35000"/>
                      </a:schemeClr>
                    </a:solidFill>
                    <a:latin typeface="Fira Sans Extra Condensed"/>
                    <a:ea typeface="Fira Sans Extra Condensed"/>
                    <a:cs typeface="Fira Sans Extra Condensed"/>
                    <a:sym typeface="Fira Sans Extra Condensed"/>
                  </a:rPr>
                  <a:t>Preparation</a:t>
                </a:r>
                <a:endParaRPr sz="20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sp>
            <p:nvSpPr>
              <p:cNvPr id="592" name="Google Shape;592;p22"/>
              <p:cNvSpPr txBox="1"/>
              <p:nvPr/>
            </p:nvSpPr>
            <p:spPr>
              <a:xfrm>
                <a:off x="-2312173" y="1563367"/>
                <a:ext cx="2473058" cy="685500"/>
              </a:xfrm>
              <a:prstGeom prst="rect">
                <a:avLst/>
              </a:prstGeom>
              <a:noFill/>
              <a:ln>
                <a:noFill/>
              </a:ln>
            </p:spPr>
            <p:txBody>
              <a:bodyPr spcFirstLastPara="1" wrap="square" lIns="121900" tIns="121900" rIns="121900" bIns="121900" anchor="t" anchorCtr="0">
                <a:noAutofit/>
              </a:bodyPr>
              <a:lstStyle/>
              <a:p>
                <a:pPr algn="ctr"/>
                <a:r>
                  <a:rPr lang="en-US" sz="1400" b="0" i="0" dirty="0">
                    <a:solidFill>
                      <a:schemeClr val="tx1">
                        <a:lumMod val="65000"/>
                        <a:lumOff val="35000"/>
                      </a:schemeClr>
                    </a:solidFill>
                    <a:effectLst/>
                  </a:rPr>
                  <a:t>Meet with a member of our engagement team who will </a:t>
                </a:r>
                <a:r>
                  <a:rPr lang="en-US" sz="1400" dirty="0">
                    <a:solidFill>
                      <a:schemeClr val="tx1">
                        <a:lumMod val="65000"/>
                        <a:lumOff val="35000"/>
                      </a:schemeClr>
                    </a:solidFill>
                  </a:rPr>
                  <a:t>tell</a:t>
                </a:r>
                <a:r>
                  <a:rPr lang="en-US" sz="1400" b="0" i="0" dirty="0">
                    <a:solidFill>
                      <a:schemeClr val="tx1">
                        <a:lumMod val="65000"/>
                        <a:lumOff val="35000"/>
                      </a:schemeClr>
                    </a:solidFill>
                    <a:effectLst/>
                  </a:rPr>
                  <a:t> you all about NUAR and answer any of your questions. (Similar to this but 1 on 1 and more time/detail).</a:t>
                </a:r>
              </a:p>
            </p:txBody>
          </p:sp>
        </p:grpSp>
        <p:grpSp>
          <p:nvGrpSpPr>
            <p:cNvPr id="593" name="Google Shape;593;p22"/>
            <p:cNvGrpSpPr/>
            <p:nvPr/>
          </p:nvGrpSpPr>
          <p:grpSpPr>
            <a:xfrm>
              <a:off x="573718" y="3177188"/>
              <a:ext cx="1272306" cy="195486"/>
              <a:chOff x="602830" y="2643788"/>
              <a:chExt cx="1272306" cy="195486"/>
            </a:xfrm>
            <a:grpFill/>
          </p:grpSpPr>
          <p:sp>
            <p:nvSpPr>
              <p:cNvPr id="594" name="Google Shape;594;p22"/>
              <p:cNvSpPr/>
              <p:nvPr/>
            </p:nvSpPr>
            <p:spPr>
              <a:xfrm>
                <a:off x="1238869" y="2643788"/>
                <a:ext cx="213" cy="195486"/>
              </a:xfrm>
              <a:custGeom>
                <a:avLst/>
                <a:gdLst/>
                <a:ahLst/>
                <a:cxnLst/>
                <a:rect l="l" t="t" r="r" b="b"/>
                <a:pathLst>
                  <a:path w="1" h="916" fill="none" extrusionOk="0">
                    <a:moveTo>
                      <a:pt x="1" y="1"/>
                    </a:moveTo>
                    <a:lnTo>
                      <a:pt x="1" y="916"/>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595" name="Google Shape;595;p22"/>
              <p:cNvSpPr/>
              <p:nvPr/>
            </p:nvSpPr>
            <p:spPr>
              <a:xfrm>
                <a:off x="602830" y="2643788"/>
                <a:ext cx="1272306" cy="213"/>
              </a:xfrm>
              <a:custGeom>
                <a:avLst/>
                <a:gdLst/>
                <a:ahLst/>
                <a:cxnLst/>
                <a:rect l="l" t="t" r="r" b="b"/>
                <a:pathLst>
                  <a:path w="5962" h="1" fill="none" extrusionOk="0">
                    <a:moveTo>
                      <a:pt x="0" y="1"/>
                    </a:moveTo>
                    <a:lnTo>
                      <a:pt x="5962" y="1"/>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dirty="0">
                  <a:solidFill>
                    <a:schemeClr val="tx1">
                      <a:lumMod val="65000"/>
                      <a:lumOff val="35000"/>
                    </a:schemeClr>
                  </a:solidFill>
                </a:endParaRPr>
              </a:p>
            </p:txBody>
          </p:sp>
        </p:grpSp>
        <p:sp>
          <p:nvSpPr>
            <p:cNvPr id="596" name="Google Shape;596;p22"/>
            <p:cNvSpPr/>
            <p:nvPr/>
          </p:nvSpPr>
          <p:spPr>
            <a:xfrm>
              <a:off x="937862" y="1320191"/>
              <a:ext cx="566840" cy="607298"/>
            </a:xfrm>
            <a:custGeom>
              <a:avLst/>
              <a:gdLst/>
              <a:ahLst/>
              <a:cxnLst/>
              <a:rect l="l" t="t" r="r" b="b"/>
              <a:pathLst>
                <a:path w="4653" h="4985" extrusionOk="0">
                  <a:moveTo>
                    <a:pt x="828" y="619"/>
                  </a:moveTo>
                  <a:cubicBezTo>
                    <a:pt x="0" y="1447"/>
                    <a:pt x="0" y="2792"/>
                    <a:pt x="828" y="3620"/>
                  </a:cubicBezTo>
                  <a:lnTo>
                    <a:pt x="828" y="3620"/>
                  </a:lnTo>
                  <a:cubicBezTo>
                    <a:pt x="1089" y="3876"/>
                    <a:pt x="1396" y="4054"/>
                    <a:pt x="1723" y="4152"/>
                  </a:cubicBezTo>
                  <a:lnTo>
                    <a:pt x="1723" y="4152"/>
                  </a:lnTo>
                  <a:lnTo>
                    <a:pt x="2326" y="4985"/>
                  </a:lnTo>
                  <a:lnTo>
                    <a:pt x="2930" y="4152"/>
                  </a:lnTo>
                  <a:cubicBezTo>
                    <a:pt x="3257" y="4054"/>
                    <a:pt x="3569" y="3876"/>
                    <a:pt x="3824" y="3620"/>
                  </a:cubicBezTo>
                  <a:lnTo>
                    <a:pt x="3824" y="3620"/>
                  </a:lnTo>
                  <a:cubicBezTo>
                    <a:pt x="4653" y="2792"/>
                    <a:pt x="4653" y="1447"/>
                    <a:pt x="3824" y="619"/>
                  </a:cubicBezTo>
                  <a:lnTo>
                    <a:pt x="3824" y="619"/>
                  </a:lnTo>
                  <a:cubicBezTo>
                    <a:pt x="3410" y="205"/>
                    <a:pt x="2868" y="0"/>
                    <a:pt x="2326" y="0"/>
                  </a:cubicBezTo>
                  <a:lnTo>
                    <a:pt x="2326" y="0"/>
                  </a:lnTo>
                  <a:cubicBezTo>
                    <a:pt x="1784" y="0"/>
                    <a:pt x="1242" y="205"/>
                    <a:pt x="828" y="619"/>
                  </a:cubicBezTo>
                </a:path>
              </a:pathLst>
            </a:custGeom>
            <a:grpFill/>
            <a:ln>
              <a:solidFill>
                <a:srgbClr val="72CAC7"/>
              </a:solidFill>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597" name="Google Shape;597;p22"/>
            <p:cNvSpPr/>
            <p:nvPr/>
          </p:nvSpPr>
          <p:spPr>
            <a:xfrm>
              <a:off x="736016" y="3416229"/>
              <a:ext cx="985200" cy="985200"/>
            </a:xfrm>
            <a:prstGeom prst="ellipse">
              <a:avLst/>
            </a:prstGeom>
            <a:grpFill/>
            <a:ln w="19050" cap="flat"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598" name="Google Shape;598;p22"/>
            <p:cNvSpPr txBox="1"/>
            <p:nvPr/>
          </p:nvSpPr>
          <p:spPr>
            <a:xfrm>
              <a:off x="960191" y="1323927"/>
              <a:ext cx="522300" cy="492600"/>
            </a:xfrm>
            <a:prstGeom prst="rect">
              <a:avLst/>
            </a:prstGeom>
            <a:grpFill/>
            <a:ln>
              <a:solidFill>
                <a:srgbClr val="72CAC7"/>
              </a:solidFill>
            </a:ln>
          </p:spPr>
          <p:txBody>
            <a:bodyPr spcFirstLastPara="1" wrap="square" lIns="121900" tIns="121900" rIns="121900" bIns="121900" anchor="ctr" anchorCtr="0">
              <a:noAutofit/>
            </a:bodyPr>
            <a:lstStyle/>
            <a:p>
              <a:pPr algn="ctr"/>
              <a:r>
                <a:rPr lang="en" sz="2800" b="1" dirty="0">
                  <a:solidFill>
                    <a:schemeClr val="tx1">
                      <a:lumMod val="65000"/>
                      <a:lumOff val="35000"/>
                    </a:schemeClr>
                  </a:solidFill>
                  <a:latin typeface="Fira Sans Extra Condensed"/>
                  <a:ea typeface="Fira Sans Extra Condensed"/>
                  <a:cs typeface="Fira Sans Extra Condensed"/>
                  <a:sym typeface="Fira Sans Extra Condensed"/>
                </a:rPr>
                <a:t>1</a:t>
              </a:r>
              <a:endParaRPr sz="28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grpSp>
      <p:grpSp>
        <p:nvGrpSpPr>
          <p:cNvPr id="599" name="Google Shape;599;p22"/>
          <p:cNvGrpSpPr/>
          <p:nvPr/>
        </p:nvGrpSpPr>
        <p:grpSpPr>
          <a:xfrm>
            <a:off x="3012273" y="1455380"/>
            <a:ext cx="2818659" cy="4236054"/>
            <a:chOff x="1839104" y="1224389"/>
            <a:chExt cx="2113994" cy="3177040"/>
          </a:xfrm>
          <a:solidFill>
            <a:srgbClr val="72CAC7"/>
          </a:solidFill>
        </p:grpSpPr>
        <p:grpSp>
          <p:nvGrpSpPr>
            <p:cNvPr id="600" name="Google Shape;600;p22"/>
            <p:cNvGrpSpPr/>
            <p:nvPr/>
          </p:nvGrpSpPr>
          <p:grpSpPr>
            <a:xfrm>
              <a:off x="2256139" y="3125531"/>
              <a:ext cx="1272306" cy="211513"/>
              <a:chOff x="613551" y="2592131"/>
              <a:chExt cx="1272306" cy="211513"/>
            </a:xfrm>
            <a:grpFill/>
          </p:grpSpPr>
          <p:sp>
            <p:nvSpPr>
              <p:cNvPr id="601" name="Google Shape;601;p22"/>
              <p:cNvSpPr/>
              <p:nvPr/>
            </p:nvSpPr>
            <p:spPr>
              <a:xfrm>
                <a:off x="1257712" y="2608158"/>
                <a:ext cx="213" cy="195486"/>
              </a:xfrm>
              <a:custGeom>
                <a:avLst/>
                <a:gdLst/>
                <a:ahLst/>
                <a:cxnLst/>
                <a:rect l="l" t="t" r="r" b="b"/>
                <a:pathLst>
                  <a:path w="1" h="916" fill="none" extrusionOk="0">
                    <a:moveTo>
                      <a:pt x="1" y="1"/>
                    </a:moveTo>
                    <a:lnTo>
                      <a:pt x="1" y="916"/>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02" name="Google Shape;602;p22"/>
              <p:cNvSpPr/>
              <p:nvPr/>
            </p:nvSpPr>
            <p:spPr>
              <a:xfrm>
                <a:off x="613551" y="2592131"/>
                <a:ext cx="1272306" cy="213"/>
              </a:xfrm>
              <a:custGeom>
                <a:avLst/>
                <a:gdLst/>
                <a:ahLst/>
                <a:cxnLst/>
                <a:rect l="l" t="t" r="r" b="b"/>
                <a:pathLst>
                  <a:path w="5962" h="1" fill="none" extrusionOk="0">
                    <a:moveTo>
                      <a:pt x="0" y="1"/>
                    </a:moveTo>
                    <a:lnTo>
                      <a:pt x="5962" y="1"/>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sp>
          <p:nvSpPr>
            <p:cNvPr id="603" name="Google Shape;603;p22"/>
            <p:cNvSpPr/>
            <p:nvPr/>
          </p:nvSpPr>
          <p:spPr>
            <a:xfrm>
              <a:off x="2616896" y="1224389"/>
              <a:ext cx="566840" cy="607298"/>
            </a:xfrm>
            <a:custGeom>
              <a:avLst/>
              <a:gdLst/>
              <a:ahLst/>
              <a:cxnLst/>
              <a:rect l="l" t="t" r="r" b="b"/>
              <a:pathLst>
                <a:path w="4653" h="4985" extrusionOk="0">
                  <a:moveTo>
                    <a:pt x="828" y="619"/>
                  </a:moveTo>
                  <a:cubicBezTo>
                    <a:pt x="0" y="1447"/>
                    <a:pt x="0" y="2792"/>
                    <a:pt x="828" y="3620"/>
                  </a:cubicBezTo>
                  <a:lnTo>
                    <a:pt x="828" y="3620"/>
                  </a:lnTo>
                  <a:cubicBezTo>
                    <a:pt x="1089" y="3876"/>
                    <a:pt x="1396" y="4054"/>
                    <a:pt x="1723" y="4152"/>
                  </a:cubicBezTo>
                  <a:lnTo>
                    <a:pt x="1723" y="4152"/>
                  </a:lnTo>
                  <a:lnTo>
                    <a:pt x="2326" y="4985"/>
                  </a:lnTo>
                  <a:lnTo>
                    <a:pt x="2930" y="4152"/>
                  </a:lnTo>
                  <a:cubicBezTo>
                    <a:pt x="3257" y="4054"/>
                    <a:pt x="3569" y="3876"/>
                    <a:pt x="3824" y="3620"/>
                  </a:cubicBezTo>
                  <a:lnTo>
                    <a:pt x="3824" y="3620"/>
                  </a:lnTo>
                  <a:cubicBezTo>
                    <a:pt x="4653" y="2792"/>
                    <a:pt x="4653" y="1447"/>
                    <a:pt x="3824" y="619"/>
                  </a:cubicBezTo>
                  <a:lnTo>
                    <a:pt x="3824" y="619"/>
                  </a:lnTo>
                  <a:cubicBezTo>
                    <a:pt x="3410" y="205"/>
                    <a:pt x="2868" y="0"/>
                    <a:pt x="2326" y="0"/>
                  </a:cubicBezTo>
                  <a:lnTo>
                    <a:pt x="2326" y="0"/>
                  </a:lnTo>
                  <a:cubicBezTo>
                    <a:pt x="1784" y="0"/>
                    <a:pt x="1242" y="205"/>
                    <a:pt x="828" y="619"/>
                  </a:cubicBezTo>
                </a:path>
              </a:pathLst>
            </a:custGeom>
            <a:solidFill>
              <a:srgbClr val="C39CBC"/>
            </a:solidFill>
            <a:ln>
              <a:solidFill>
                <a:srgbClr val="C39CBC"/>
              </a:solidFill>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04" name="Google Shape;604;p22"/>
            <p:cNvSpPr/>
            <p:nvPr/>
          </p:nvSpPr>
          <p:spPr>
            <a:xfrm>
              <a:off x="2407716" y="3416229"/>
              <a:ext cx="985200" cy="985200"/>
            </a:xfrm>
            <a:prstGeom prst="ellipse">
              <a:avLst/>
            </a:prstGeom>
            <a:solidFill>
              <a:srgbClr val="C39CBC"/>
            </a:solidFill>
            <a:ln w="19050" cap="flat" cmpd="sng">
              <a:solidFill>
                <a:srgbClr val="C39CBC"/>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nvGrpSpPr>
            <p:cNvPr id="605" name="Google Shape;605;p22"/>
            <p:cNvGrpSpPr/>
            <p:nvPr/>
          </p:nvGrpSpPr>
          <p:grpSpPr>
            <a:xfrm>
              <a:off x="1839104" y="1796518"/>
              <a:ext cx="2113994" cy="908086"/>
              <a:chOff x="-2472292" y="1264855"/>
              <a:chExt cx="2749016" cy="908086"/>
            </a:xfrm>
            <a:grpFill/>
          </p:grpSpPr>
          <p:sp>
            <p:nvSpPr>
              <p:cNvPr id="606" name="Google Shape;606;p22"/>
              <p:cNvSpPr txBox="1"/>
              <p:nvPr/>
            </p:nvSpPr>
            <p:spPr>
              <a:xfrm>
                <a:off x="-2092890" y="1264855"/>
                <a:ext cx="1980300" cy="3486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000" b="1" dirty="0">
                    <a:solidFill>
                      <a:schemeClr val="tx1">
                        <a:lumMod val="65000"/>
                        <a:lumOff val="35000"/>
                      </a:schemeClr>
                    </a:solidFill>
                    <a:latin typeface="Fira Sans Extra Condensed"/>
                    <a:ea typeface="Fira Sans Extra Condensed"/>
                    <a:cs typeface="Fira Sans Extra Condensed"/>
                    <a:sym typeface="Fira Sans Extra Condensed"/>
                  </a:rPr>
                  <a:t>Onboarding</a:t>
                </a:r>
                <a:endParaRPr sz="20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sp>
            <p:nvSpPr>
              <p:cNvPr id="607" name="Google Shape;607;p22"/>
              <p:cNvSpPr txBox="1"/>
              <p:nvPr/>
            </p:nvSpPr>
            <p:spPr>
              <a:xfrm>
                <a:off x="-2472292" y="1487441"/>
                <a:ext cx="2749016" cy="685500"/>
              </a:xfrm>
              <a:prstGeom prst="rect">
                <a:avLst/>
              </a:prstGeom>
              <a:noFill/>
              <a:ln>
                <a:noFill/>
              </a:ln>
            </p:spPr>
            <p:txBody>
              <a:bodyPr spcFirstLastPara="1" wrap="square" lIns="121900" tIns="121900" rIns="121900" bIns="121900" anchor="t" anchorCtr="0">
                <a:noAutofit/>
              </a:bodyPr>
              <a:lstStyle/>
              <a:p>
                <a:pPr algn="ctr"/>
                <a:r>
                  <a:rPr lang="en-US" sz="1400" dirty="0">
                    <a:solidFill>
                      <a:schemeClr val="tx1">
                        <a:lumMod val="65000"/>
                        <a:lumOff val="35000"/>
                      </a:schemeClr>
                    </a:solidFill>
                  </a:rPr>
                  <a:t>DEA  or DDA will be signed. You will then receive a set of onboarding instructions to enable you to securely upload your underground asset data for Data Transformation to begin.</a:t>
                </a:r>
              </a:p>
            </p:txBody>
          </p:sp>
        </p:grpSp>
        <p:sp>
          <p:nvSpPr>
            <p:cNvPr id="608" name="Google Shape;608;p22"/>
            <p:cNvSpPr txBox="1"/>
            <p:nvPr/>
          </p:nvSpPr>
          <p:spPr>
            <a:xfrm>
              <a:off x="2639150" y="1228125"/>
              <a:ext cx="522300" cy="492600"/>
            </a:xfrm>
            <a:prstGeom prst="rect">
              <a:avLst/>
            </a:prstGeom>
            <a:solidFill>
              <a:srgbClr val="C39CBC"/>
            </a:solidFill>
            <a:ln>
              <a:solidFill>
                <a:srgbClr val="C39CBC"/>
              </a:solidFill>
            </a:ln>
          </p:spPr>
          <p:txBody>
            <a:bodyPr spcFirstLastPara="1" wrap="square" lIns="121900" tIns="121900" rIns="121900" bIns="121900" anchor="ctr" anchorCtr="0">
              <a:noAutofit/>
            </a:bodyPr>
            <a:lstStyle/>
            <a:p>
              <a:pPr algn="ctr"/>
              <a:r>
                <a:rPr lang="en" sz="2800" b="1">
                  <a:solidFill>
                    <a:schemeClr val="tx1">
                      <a:lumMod val="65000"/>
                      <a:lumOff val="35000"/>
                    </a:schemeClr>
                  </a:solidFill>
                  <a:latin typeface="Fira Sans Extra Condensed"/>
                  <a:ea typeface="Fira Sans Extra Condensed"/>
                  <a:cs typeface="Fira Sans Extra Condensed"/>
                  <a:sym typeface="Fira Sans Extra Condensed"/>
                </a:rPr>
                <a:t>2</a:t>
              </a:r>
              <a:endParaRPr sz="2800" b="1">
                <a:solidFill>
                  <a:schemeClr val="tx1">
                    <a:lumMod val="65000"/>
                    <a:lumOff val="35000"/>
                  </a:schemeClr>
                </a:solidFill>
                <a:latin typeface="Fira Sans Extra Condensed"/>
                <a:ea typeface="Fira Sans Extra Condensed"/>
                <a:cs typeface="Fira Sans Extra Condensed"/>
                <a:sym typeface="Fira Sans Extra Condensed"/>
              </a:endParaRPr>
            </a:p>
          </p:txBody>
        </p:sp>
      </p:grpSp>
      <p:grpSp>
        <p:nvGrpSpPr>
          <p:cNvPr id="609" name="Google Shape;609;p22"/>
          <p:cNvGrpSpPr/>
          <p:nvPr/>
        </p:nvGrpSpPr>
        <p:grpSpPr>
          <a:xfrm>
            <a:off x="5904570" y="1455380"/>
            <a:ext cx="3023959" cy="4236054"/>
            <a:chOff x="3506500" y="1224389"/>
            <a:chExt cx="2267969" cy="3177040"/>
          </a:xfrm>
          <a:solidFill>
            <a:srgbClr val="72CAC7"/>
          </a:solidFill>
        </p:grpSpPr>
        <p:grpSp>
          <p:nvGrpSpPr>
            <p:cNvPr id="610" name="Google Shape;610;p22"/>
            <p:cNvGrpSpPr/>
            <p:nvPr/>
          </p:nvGrpSpPr>
          <p:grpSpPr>
            <a:xfrm>
              <a:off x="3907323" y="3125318"/>
              <a:ext cx="1272306" cy="195486"/>
              <a:chOff x="593048" y="2591918"/>
              <a:chExt cx="1272306" cy="195486"/>
            </a:xfrm>
            <a:grpFill/>
          </p:grpSpPr>
          <p:sp>
            <p:nvSpPr>
              <p:cNvPr id="611" name="Google Shape;611;p22"/>
              <p:cNvSpPr/>
              <p:nvPr/>
            </p:nvSpPr>
            <p:spPr>
              <a:xfrm>
                <a:off x="1229087" y="2591918"/>
                <a:ext cx="213" cy="195486"/>
              </a:xfrm>
              <a:custGeom>
                <a:avLst/>
                <a:gdLst/>
                <a:ahLst/>
                <a:cxnLst/>
                <a:rect l="l" t="t" r="r" b="b"/>
                <a:pathLst>
                  <a:path w="1" h="916" fill="none" extrusionOk="0">
                    <a:moveTo>
                      <a:pt x="1" y="1"/>
                    </a:moveTo>
                    <a:lnTo>
                      <a:pt x="1" y="916"/>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12" name="Google Shape;612;p22"/>
              <p:cNvSpPr/>
              <p:nvPr/>
            </p:nvSpPr>
            <p:spPr>
              <a:xfrm>
                <a:off x="593048" y="2591918"/>
                <a:ext cx="1272306" cy="213"/>
              </a:xfrm>
              <a:custGeom>
                <a:avLst/>
                <a:gdLst/>
                <a:ahLst/>
                <a:cxnLst/>
                <a:rect l="l" t="t" r="r" b="b"/>
                <a:pathLst>
                  <a:path w="5962" h="1" fill="none" extrusionOk="0">
                    <a:moveTo>
                      <a:pt x="0" y="1"/>
                    </a:moveTo>
                    <a:lnTo>
                      <a:pt x="5962" y="1"/>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sp>
          <p:nvSpPr>
            <p:cNvPr id="613" name="Google Shape;613;p22"/>
            <p:cNvSpPr/>
            <p:nvPr/>
          </p:nvSpPr>
          <p:spPr>
            <a:xfrm>
              <a:off x="4288583" y="1224389"/>
              <a:ext cx="566840" cy="607298"/>
            </a:xfrm>
            <a:custGeom>
              <a:avLst/>
              <a:gdLst/>
              <a:ahLst/>
              <a:cxnLst/>
              <a:rect l="l" t="t" r="r" b="b"/>
              <a:pathLst>
                <a:path w="4653" h="4985" extrusionOk="0">
                  <a:moveTo>
                    <a:pt x="828" y="619"/>
                  </a:moveTo>
                  <a:cubicBezTo>
                    <a:pt x="0" y="1447"/>
                    <a:pt x="0" y="2792"/>
                    <a:pt x="828" y="3620"/>
                  </a:cubicBezTo>
                  <a:lnTo>
                    <a:pt x="828" y="3620"/>
                  </a:lnTo>
                  <a:cubicBezTo>
                    <a:pt x="1089" y="3876"/>
                    <a:pt x="1396" y="4054"/>
                    <a:pt x="1723" y="4152"/>
                  </a:cubicBezTo>
                  <a:lnTo>
                    <a:pt x="1723" y="4152"/>
                  </a:lnTo>
                  <a:lnTo>
                    <a:pt x="2326" y="4985"/>
                  </a:lnTo>
                  <a:lnTo>
                    <a:pt x="2930" y="4152"/>
                  </a:lnTo>
                  <a:cubicBezTo>
                    <a:pt x="3257" y="4054"/>
                    <a:pt x="3569" y="3876"/>
                    <a:pt x="3824" y="3620"/>
                  </a:cubicBezTo>
                  <a:lnTo>
                    <a:pt x="3824" y="3620"/>
                  </a:lnTo>
                  <a:cubicBezTo>
                    <a:pt x="4653" y="2792"/>
                    <a:pt x="4653" y="1447"/>
                    <a:pt x="3824" y="619"/>
                  </a:cubicBezTo>
                  <a:lnTo>
                    <a:pt x="3824" y="619"/>
                  </a:lnTo>
                  <a:cubicBezTo>
                    <a:pt x="3410" y="205"/>
                    <a:pt x="2868" y="0"/>
                    <a:pt x="2326" y="0"/>
                  </a:cubicBezTo>
                  <a:lnTo>
                    <a:pt x="2326" y="0"/>
                  </a:lnTo>
                  <a:cubicBezTo>
                    <a:pt x="1784" y="0"/>
                    <a:pt x="1242" y="205"/>
                    <a:pt x="828" y="619"/>
                  </a:cubicBezTo>
                </a:path>
              </a:pathLst>
            </a:custGeom>
            <a:solidFill>
              <a:srgbClr val="6884B4"/>
            </a:solidFill>
            <a:ln>
              <a:solidFill>
                <a:srgbClr val="6884B4"/>
              </a:solidFill>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14" name="Google Shape;614;p22"/>
            <p:cNvSpPr/>
            <p:nvPr/>
          </p:nvSpPr>
          <p:spPr>
            <a:xfrm>
              <a:off x="4079403" y="3416229"/>
              <a:ext cx="985200" cy="985200"/>
            </a:xfrm>
            <a:prstGeom prst="ellipse">
              <a:avLst/>
            </a:prstGeom>
            <a:solidFill>
              <a:srgbClr val="6884B4"/>
            </a:solidFill>
            <a:ln w="19050" cap="flat" cmpd="sng">
              <a:solidFill>
                <a:srgbClr val="6884B4"/>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nvGrpSpPr>
            <p:cNvPr id="615" name="Google Shape;615;p22"/>
            <p:cNvGrpSpPr/>
            <p:nvPr/>
          </p:nvGrpSpPr>
          <p:grpSpPr>
            <a:xfrm>
              <a:off x="3506500" y="1836076"/>
              <a:ext cx="2267969" cy="893995"/>
              <a:chOff x="-2477858" y="1304413"/>
              <a:chExt cx="2949245" cy="893995"/>
            </a:xfrm>
            <a:grpFill/>
          </p:grpSpPr>
          <p:sp>
            <p:nvSpPr>
              <p:cNvPr id="616" name="Google Shape;616;p22"/>
              <p:cNvSpPr txBox="1"/>
              <p:nvPr/>
            </p:nvSpPr>
            <p:spPr>
              <a:xfrm>
                <a:off x="-2072417" y="1304413"/>
                <a:ext cx="1980300" cy="3486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000" b="1" dirty="0">
                    <a:solidFill>
                      <a:schemeClr val="tx1">
                        <a:lumMod val="65000"/>
                        <a:lumOff val="35000"/>
                      </a:schemeClr>
                    </a:solidFill>
                    <a:latin typeface="Fira Sans Extra Condensed"/>
                    <a:ea typeface="Fira Sans Extra Condensed"/>
                    <a:cs typeface="Fira Sans Extra Condensed"/>
                    <a:sym typeface="Fira Sans Extra Condensed"/>
                  </a:rPr>
                  <a:t>DT&amp;I</a:t>
                </a:r>
                <a:endParaRPr sz="20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sp>
            <p:nvSpPr>
              <p:cNvPr id="617" name="Google Shape;617;p22"/>
              <p:cNvSpPr txBox="1"/>
              <p:nvPr/>
            </p:nvSpPr>
            <p:spPr>
              <a:xfrm>
                <a:off x="-2477858" y="1512908"/>
                <a:ext cx="2949245" cy="685500"/>
              </a:xfrm>
              <a:prstGeom prst="rect">
                <a:avLst/>
              </a:prstGeom>
              <a:noFill/>
              <a:ln>
                <a:noFill/>
              </a:ln>
            </p:spPr>
            <p:txBody>
              <a:bodyPr spcFirstLastPara="1" wrap="square" lIns="121900" tIns="121900" rIns="121900" bIns="121900" anchor="t" anchorCtr="0">
                <a:noAutofit/>
              </a:bodyPr>
              <a:lstStyle/>
              <a:p>
                <a:pPr algn="ctr"/>
                <a:r>
                  <a:rPr lang="en-US" sz="1400" b="0" i="0" dirty="0">
                    <a:solidFill>
                      <a:schemeClr val="tx1">
                        <a:lumMod val="65000"/>
                        <a:lumOff val="35000"/>
                      </a:schemeClr>
                    </a:solidFill>
                    <a:effectLst/>
                    <a:latin typeface="-apple-system"/>
                  </a:rPr>
                  <a:t>Through the journey, the Data Transformation team will be available to answer specific questions about your data, to help you identify and locate the relevant data sets for NUAR.</a:t>
                </a:r>
              </a:p>
            </p:txBody>
          </p:sp>
        </p:grpSp>
        <p:sp>
          <p:nvSpPr>
            <p:cNvPr id="618" name="Google Shape;618;p22"/>
            <p:cNvSpPr txBox="1"/>
            <p:nvPr/>
          </p:nvSpPr>
          <p:spPr>
            <a:xfrm>
              <a:off x="4310838" y="1228125"/>
              <a:ext cx="522300" cy="492600"/>
            </a:xfrm>
            <a:prstGeom prst="rect">
              <a:avLst/>
            </a:prstGeom>
            <a:solidFill>
              <a:srgbClr val="6884B4"/>
            </a:solidFill>
            <a:ln>
              <a:solidFill>
                <a:srgbClr val="6884B4"/>
              </a:solidFill>
            </a:ln>
          </p:spPr>
          <p:txBody>
            <a:bodyPr spcFirstLastPara="1" wrap="square" lIns="121900" tIns="121900" rIns="121900" bIns="121900" anchor="ctr" anchorCtr="0">
              <a:noAutofit/>
            </a:bodyPr>
            <a:lstStyle/>
            <a:p>
              <a:pPr algn="ctr"/>
              <a:r>
                <a:rPr lang="en" sz="2800" b="1">
                  <a:solidFill>
                    <a:schemeClr val="tx1">
                      <a:lumMod val="65000"/>
                      <a:lumOff val="35000"/>
                    </a:schemeClr>
                  </a:solidFill>
                  <a:latin typeface="Fira Sans Extra Condensed"/>
                  <a:ea typeface="Fira Sans Extra Condensed"/>
                  <a:cs typeface="Fira Sans Extra Condensed"/>
                  <a:sym typeface="Fira Sans Extra Condensed"/>
                </a:rPr>
                <a:t>3</a:t>
              </a:r>
              <a:endParaRPr sz="2800" b="1">
                <a:solidFill>
                  <a:schemeClr val="tx1">
                    <a:lumMod val="65000"/>
                    <a:lumOff val="35000"/>
                  </a:schemeClr>
                </a:solidFill>
                <a:latin typeface="Fira Sans Extra Condensed"/>
                <a:ea typeface="Fira Sans Extra Condensed"/>
                <a:cs typeface="Fira Sans Extra Condensed"/>
                <a:sym typeface="Fira Sans Extra Condensed"/>
              </a:endParaRPr>
            </a:p>
          </p:txBody>
        </p:sp>
      </p:grpSp>
      <p:grpSp>
        <p:nvGrpSpPr>
          <p:cNvPr id="619" name="Google Shape;619;p22"/>
          <p:cNvGrpSpPr/>
          <p:nvPr/>
        </p:nvGrpSpPr>
        <p:grpSpPr>
          <a:xfrm>
            <a:off x="8932521" y="1455379"/>
            <a:ext cx="3003385" cy="4236054"/>
            <a:chOff x="5152274" y="1224389"/>
            <a:chExt cx="2252538" cy="3177040"/>
          </a:xfrm>
          <a:solidFill>
            <a:srgbClr val="72CAC7"/>
          </a:solidFill>
        </p:grpSpPr>
        <p:grpSp>
          <p:nvGrpSpPr>
            <p:cNvPr id="620" name="Google Shape;620;p22"/>
            <p:cNvGrpSpPr/>
            <p:nvPr/>
          </p:nvGrpSpPr>
          <p:grpSpPr>
            <a:xfrm>
              <a:off x="5607497" y="3124929"/>
              <a:ext cx="1272306" cy="195486"/>
              <a:chOff x="621534" y="2591529"/>
              <a:chExt cx="1272306" cy="195486"/>
            </a:xfrm>
            <a:grpFill/>
          </p:grpSpPr>
          <p:sp>
            <p:nvSpPr>
              <p:cNvPr id="621" name="Google Shape;621;p22"/>
              <p:cNvSpPr/>
              <p:nvPr/>
            </p:nvSpPr>
            <p:spPr>
              <a:xfrm>
                <a:off x="1257573" y="2591529"/>
                <a:ext cx="213" cy="195486"/>
              </a:xfrm>
              <a:custGeom>
                <a:avLst/>
                <a:gdLst/>
                <a:ahLst/>
                <a:cxnLst/>
                <a:rect l="l" t="t" r="r" b="b"/>
                <a:pathLst>
                  <a:path w="1" h="916" fill="none" extrusionOk="0">
                    <a:moveTo>
                      <a:pt x="1" y="1"/>
                    </a:moveTo>
                    <a:lnTo>
                      <a:pt x="1" y="916"/>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22" name="Google Shape;622;p22"/>
              <p:cNvSpPr/>
              <p:nvPr/>
            </p:nvSpPr>
            <p:spPr>
              <a:xfrm>
                <a:off x="621534" y="2591529"/>
                <a:ext cx="1272306" cy="213"/>
              </a:xfrm>
              <a:custGeom>
                <a:avLst/>
                <a:gdLst/>
                <a:ahLst/>
                <a:cxnLst/>
                <a:rect l="l" t="t" r="r" b="b"/>
                <a:pathLst>
                  <a:path w="5962" h="1" fill="none" extrusionOk="0">
                    <a:moveTo>
                      <a:pt x="0" y="1"/>
                    </a:moveTo>
                    <a:lnTo>
                      <a:pt x="5962" y="1"/>
                    </a:lnTo>
                  </a:path>
                </a:pathLst>
              </a:custGeom>
              <a:grpFill/>
              <a:ln w="19050" cap="rnd" cmpd="sng">
                <a:solidFill>
                  <a:srgbClr val="72CAC7"/>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sp>
          <p:nvSpPr>
            <p:cNvPr id="623" name="Google Shape;623;p22"/>
            <p:cNvSpPr/>
            <p:nvPr/>
          </p:nvSpPr>
          <p:spPr>
            <a:xfrm>
              <a:off x="5960271" y="1224389"/>
              <a:ext cx="566840" cy="607298"/>
            </a:xfrm>
            <a:custGeom>
              <a:avLst/>
              <a:gdLst/>
              <a:ahLst/>
              <a:cxnLst/>
              <a:rect l="l" t="t" r="r" b="b"/>
              <a:pathLst>
                <a:path w="4653" h="4985" extrusionOk="0">
                  <a:moveTo>
                    <a:pt x="828" y="619"/>
                  </a:moveTo>
                  <a:cubicBezTo>
                    <a:pt x="0" y="1447"/>
                    <a:pt x="0" y="2792"/>
                    <a:pt x="828" y="3620"/>
                  </a:cubicBezTo>
                  <a:lnTo>
                    <a:pt x="828" y="3620"/>
                  </a:lnTo>
                  <a:cubicBezTo>
                    <a:pt x="1089" y="3876"/>
                    <a:pt x="1396" y="4054"/>
                    <a:pt x="1723" y="4152"/>
                  </a:cubicBezTo>
                  <a:lnTo>
                    <a:pt x="1723" y="4152"/>
                  </a:lnTo>
                  <a:lnTo>
                    <a:pt x="2326" y="4985"/>
                  </a:lnTo>
                  <a:lnTo>
                    <a:pt x="2930" y="4152"/>
                  </a:lnTo>
                  <a:cubicBezTo>
                    <a:pt x="3257" y="4054"/>
                    <a:pt x="3569" y="3876"/>
                    <a:pt x="3824" y="3620"/>
                  </a:cubicBezTo>
                  <a:lnTo>
                    <a:pt x="3824" y="3620"/>
                  </a:lnTo>
                  <a:cubicBezTo>
                    <a:pt x="4653" y="2792"/>
                    <a:pt x="4653" y="1447"/>
                    <a:pt x="3824" y="619"/>
                  </a:cubicBezTo>
                  <a:lnTo>
                    <a:pt x="3824" y="619"/>
                  </a:lnTo>
                  <a:cubicBezTo>
                    <a:pt x="3410" y="205"/>
                    <a:pt x="2868" y="0"/>
                    <a:pt x="2326" y="0"/>
                  </a:cubicBezTo>
                  <a:lnTo>
                    <a:pt x="2326" y="0"/>
                  </a:lnTo>
                  <a:cubicBezTo>
                    <a:pt x="1784" y="0"/>
                    <a:pt x="1242" y="205"/>
                    <a:pt x="828" y="619"/>
                  </a:cubicBezTo>
                </a:path>
              </a:pathLst>
            </a:custGeom>
            <a:solidFill>
              <a:srgbClr val="D79794"/>
            </a:solidFill>
            <a:ln>
              <a:solidFill>
                <a:srgbClr val="D79794"/>
              </a:solidFill>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sp>
          <p:nvSpPr>
            <p:cNvPr id="624" name="Google Shape;624;p22"/>
            <p:cNvSpPr/>
            <p:nvPr/>
          </p:nvSpPr>
          <p:spPr>
            <a:xfrm>
              <a:off x="5751091" y="3416229"/>
              <a:ext cx="985200" cy="985200"/>
            </a:xfrm>
            <a:prstGeom prst="ellipse">
              <a:avLst/>
            </a:prstGeom>
            <a:solidFill>
              <a:srgbClr val="D79794"/>
            </a:solidFill>
            <a:ln w="19050" cap="flat" cmpd="sng">
              <a:solidFill>
                <a:srgbClr val="D79794"/>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tx1">
                    <a:lumMod val="65000"/>
                    <a:lumOff val="35000"/>
                  </a:schemeClr>
                </a:solidFill>
              </a:endParaRPr>
            </a:p>
          </p:txBody>
        </p:sp>
        <p:grpSp>
          <p:nvGrpSpPr>
            <p:cNvPr id="625" name="Google Shape;625;p22"/>
            <p:cNvGrpSpPr/>
            <p:nvPr/>
          </p:nvGrpSpPr>
          <p:grpSpPr>
            <a:xfrm>
              <a:off x="5152274" y="1837512"/>
              <a:ext cx="2252538" cy="865438"/>
              <a:chOff x="-2511538" y="1305849"/>
              <a:chExt cx="2929177" cy="865438"/>
            </a:xfrm>
            <a:grpFill/>
          </p:grpSpPr>
          <p:sp>
            <p:nvSpPr>
              <p:cNvPr id="626" name="Google Shape;626;p22"/>
              <p:cNvSpPr txBox="1"/>
              <p:nvPr/>
            </p:nvSpPr>
            <p:spPr>
              <a:xfrm>
                <a:off x="-2082625" y="1305849"/>
                <a:ext cx="1980300" cy="3486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000" b="1" dirty="0">
                    <a:solidFill>
                      <a:schemeClr val="tx1">
                        <a:lumMod val="65000"/>
                        <a:lumOff val="35000"/>
                      </a:schemeClr>
                    </a:solidFill>
                    <a:latin typeface="Fira Sans Extra Condensed"/>
                    <a:ea typeface="Fira Sans Extra Condensed"/>
                    <a:cs typeface="Fira Sans Extra Condensed"/>
                    <a:sym typeface="Fira Sans Extra Condensed"/>
                  </a:rPr>
                  <a:t>Platform Dev</a:t>
                </a:r>
                <a:endParaRPr sz="20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sp>
            <p:nvSpPr>
              <p:cNvPr id="627" name="Google Shape;627;p22"/>
              <p:cNvSpPr txBox="1"/>
              <p:nvPr/>
            </p:nvSpPr>
            <p:spPr>
              <a:xfrm>
                <a:off x="-2511538" y="1485787"/>
                <a:ext cx="2929177" cy="685500"/>
              </a:xfrm>
              <a:prstGeom prst="rect">
                <a:avLst/>
              </a:prstGeom>
              <a:noFill/>
              <a:ln>
                <a:noFill/>
              </a:ln>
            </p:spPr>
            <p:txBody>
              <a:bodyPr spcFirstLastPara="1" wrap="square" lIns="121900" tIns="121900" rIns="121900" bIns="121900" anchor="t" anchorCtr="0">
                <a:noAutofit/>
              </a:bodyPr>
              <a:lstStyle/>
              <a:p>
                <a:pPr algn="ctr"/>
                <a:r>
                  <a:rPr lang="en-US" sz="1400" b="0" i="0" dirty="0">
                    <a:solidFill>
                      <a:schemeClr val="tx1">
                        <a:lumMod val="65000"/>
                        <a:lumOff val="35000"/>
                      </a:schemeClr>
                    </a:solidFill>
                    <a:effectLst/>
                    <a:latin typeface="-apple-system"/>
                  </a:rPr>
                  <a:t>User centered design </a:t>
                </a:r>
                <a:r>
                  <a:rPr lang="en-US" sz="1400" dirty="0">
                    <a:solidFill>
                      <a:schemeClr val="tx1">
                        <a:lumMod val="65000"/>
                        <a:lumOff val="35000"/>
                      </a:schemeClr>
                    </a:solidFill>
                    <a:latin typeface="-apple-system"/>
                  </a:rPr>
                  <a:t>i</a:t>
                </a:r>
                <a:r>
                  <a:rPr lang="en-US" sz="1400" b="0" i="0" dirty="0">
                    <a:solidFill>
                      <a:schemeClr val="tx1">
                        <a:lumMod val="65000"/>
                        <a:lumOff val="35000"/>
                      </a:schemeClr>
                    </a:solidFill>
                    <a:effectLst/>
                    <a:latin typeface="-apple-system"/>
                  </a:rPr>
                  <a:t>s imperative to the success of NUAR. With that in mind our development team will be contacting groups within the community for support in user development and testing groups.</a:t>
                </a:r>
                <a:endParaRPr sz="1400" dirty="0">
                  <a:solidFill>
                    <a:schemeClr val="tx1">
                      <a:lumMod val="65000"/>
                      <a:lumOff val="35000"/>
                    </a:schemeClr>
                  </a:solidFill>
                  <a:latin typeface="Roboto"/>
                  <a:ea typeface="Roboto"/>
                  <a:cs typeface="Roboto"/>
                  <a:sym typeface="Roboto"/>
                </a:endParaRPr>
              </a:p>
            </p:txBody>
          </p:sp>
        </p:grpSp>
        <p:sp>
          <p:nvSpPr>
            <p:cNvPr id="628" name="Google Shape;628;p22"/>
            <p:cNvSpPr txBox="1"/>
            <p:nvPr/>
          </p:nvSpPr>
          <p:spPr>
            <a:xfrm>
              <a:off x="5982500" y="1228125"/>
              <a:ext cx="522300" cy="492600"/>
            </a:xfrm>
            <a:prstGeom prst="rect">
              <a:avLst/>
            </a:prstGeom>
            <a:solidFill>
              <a:srgbClr val="D79794"/>
            </a:solidFill>
            <a:ln>
              <a:solidFill>
                <a:srgbClr val="D79794"/>
              </a:solidFill>
            </a:ln>
          </p:spPr>
          <p:txBody>
            <a:bodyPr spcFirstLastPara="1" wrap="square" lIns="121900" tIns="121900" rIns="121900" bIns="121900" anchor="ctr" anchorCtr="0">
              <a:noAutofit/>
            </a:bodyPr>
            <a:lstStyle/>
            <a:p>
              <a:pPr algn="ctr"/>
              <a:r>
                <a:rPr lang="en" sz="2800" b="1" dirty="0">
                  <a:solidFill>
                    <a:schemeClr val="tx1">
                      <a:lumMod val="65000"/>
                      <a:lumOff val="35000"/>
                    </a:schemeClr>
                  </a:solidFill>
                  <a:latin typeface="Fira Sans Extra Condensed"/>
                  <a:ea typeface="Fira Sans Extra Condensed"/>
                  <a:cs typeface="Fira Sans Extra Condensed"/>
                  <a:sym typeface="Fira Sans Extra Condensed"/>
                </a:rPr>
                <a:t>4</a:t>
              </a:r>
              <a:endParaRPr sz="2800" b="1" dirty="0">
                <a:solidFill>
                  <a:schemeClr val="tx1">
                    <a:lumMod val="65000"/>
                    <a:lumOff val="35000"/>
                  </a:schemeClr>
                </a:solidFill>
                <a:latin typeface="Fira Sans Extra Condensed"/>
                <a:ea typeface="Fira Sans Extra Condensed"/>
                <a:cs typeface="Fira Sans Extra Condensed"/>
                <a:sym typeface="Fira Sans Extra Condensed"/>
              </a:endParaRPr>
            </a:p>
          </p:txBody>
        </p:sp>
      </p:grpSp>
      <p:sp>
        <p:nvSpPr>
          <p:cNvPr id="112" name="TextBox 111">
            <a:extLst>
              <a:ext uri="{FF2B5EF4-FFF2-40B4-BE49-F238E27FC236}">
                <a16:creationId xmlns:a16="http://schemas.microsoft.com/office/drawing/2014/main" id="{1E18BDD4-3385-44A6-94DF-185D3D7B6F71}"/>
              </a:ext>
            </a:extLst>
          </p:cNvPr>
          <p:cNvSpPr txBox="1"/>
          <p:nvPr/>
        </p:nvSpPr>
        <p:spPr>
          <a:xfrm>
            <a:off x="2414258" y="380249"/>
            <a:ext cx="7363485"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THE ASSET OWNER JOURNEY</a:t>
            </a:r>
          </a:p>
        </p:txBody>
      </p:sp>
      <p:sp>
        <p:nvSpPr>
          <p:cNvPr id="113" name="Rectangle 112">
            <a:extLst>
              <a:ext uri="{FF2B5EF4-FFF2-40B4-BE49-F238E27FC236}">
                <a16:creationId xmlns:a16="http://schemas.microsoft.com/office/drawing/2014/main" id="{04003F6C-CF7F-4526-BCD5-2AD903AE3722}"/>
              </a:ext>
            </a:extLst>
          </p:cNvPr>
          <p:cNvSpPr/>
          <p:nvPr/>
        </p:nvSpPr>
        <p:spPr>
          <a:xfrm>
            <a:off x="4977565" y="964727"/>
            <a:ext cx="2236870" cy="45719"/>
          </a:xfrm>
          <a:prstGeom prst="rect">
            <a:avLst/>
          </a:prstGeom>
          <a:solidFill>
            <a:srgbClr val="72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Clipboard outline">
            <a:extLst>
              <a:ext uri="{FF2B5EF4-FFF2-40B4-BE49-F238E27FC236}">
                <a16:creationId xmlns:a16="http://schemas.microsoft.com/office/drawing/2014/main" id="{440A84AE-C172-42D4-88DF-68D592817E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4913" y="4605451"/>
            <a:ext cx="776026" cy="776026"/>
          </a:xfrm>
          <a:prstGeom prst="rect">
            <a:avLst/>
          </a:prstGeom>
        </p:spPr>
      </p:pic>
      <p:pic>
        <p:nvPicPr>
          <p:cNvPr id="14" name="Graphic 13" descr="Handshake outline">
            <a:extLst>
              <a:ext uri="{FF2B5EF4-FFF2-40B4-BE49-F238E27FC236}">
                <a16:creationId xmlns:a16="http://schemas.microsoft.com/office/drawing/2014/main" id="{EB72D44E-8E4D-49A0-B84F-A6524B46C8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5136" y="4577406"/>
            <a:ext cx="914400" cy="914400"/>
          </a:xfrm>
          <a:prstGeom prst="rect">
            <a:avLst/>
          </a:prstGeom>
        </p:spPr>
      </p:pic>
      <p:pic>
        <p:nvPicPr>
          <p:cNvPr id="16" name="Graphic 15" descr="Usb Stick outline">
            <a:extLst>
              <a:ext uri="{FF2B5EF4-FFF2-40B4-BE49-F238E27FC236}">
                <a16:creationId xmlns:a16="http://schemas.microsoft.com/office/drawing/2014/main" id="{A46E9B12-AF58-4471-B3EF-9F53165336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8316" y="4564698"/>
            <a:ext cx="914400" cy="914400"/>
          </a:xfrm>
          <a:prstGeom prst="rect">
            <a:avLst/>
          </a:prstGeom>
        </p:spPr>
      </p:pic>
      <p:pic>
        <p:nvPicPr>
          <p:cNvPr id="18" name="Graphic 17" descr="Programmer male outline">
            <a:extLst>
              <a:ext uri="{FF2B5EF4-FFF2-40B4-BE49-F238E27FC236}">
                <a16:creationId xmlns:a16="http://schemas.microsoft.com/office/drawing/2014/main" id="{211F55F8-3510-481F-938B-7D3AFDDCED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7488" y="4537340"/>
            <a:ext cx="900097" cy="900097"/>
          </a:xfrm>
          <a:prstGeom prst="rect">
            <a:avLst/>
          </a:prstGeom>
        </p:spPr>
      </p:pic>
      <p:sp>
        <p:nvSpPr>
          <p:cNvPr id="2" name="TextBox 1">
            <a:extLst>
              <a:ext uri="{FF2B5EF4-FFF2-40B4-BE49-F238E27FC236}">
                <a16:creationId xmlns:a16="http://schemas.microsoft.com/office/drawing/2014/main" id="{F9011BEE-8720-448A-8B9A-8DD081996E60}"/>
              </a:ext>
            </a:extLst>
          </p:cNvPr>
          <p:cNvSpPr txBox="1"/>
          <p:nvPr/>
        </p:nvSpPr>
        <p:spPr>
          <a:xfrm>
            <a:off x="913274" y="5818620"/>
            <a:ext cx="1307814" cy="307777"/>
          </a:xfrm>
          <a:prstGeom prst="rect">
            <a:avLst/>
          </a:prstGeom>
          <a:noFill/>
        </p:spPr>
        <p:txBody>
          <a:bodyPr wrap="square" rtlCol="0">
            <a:spAutoFit/>
          </a:bodyPr>
          <a:lstStyle/>
          <a:p>
            <a:pPr algn="ctr"/>
            <a:r>
              <a:rPr lang="en-GB" sz="1400" dirty="0"/>
              <a:t>1-2 Hours</a:t>
            </a:r>
          </a:p>
        </p:txBody>
      </p:sp>
      <p:sp>
        <p:nvSpPr>
          <p:cNvPr id="55" name="TextBox 54">
            <a:extLst>
              <a:ext uri="{FF2B5EF4-FFF2-40B4-BE49-F238E27FC236}">
                <a16:creationId xmlns:a16="http://schemas.microsoft.com/office/drawing/2014/main" id="{84B7C496-9D98-444D-8C15-40D7CD46C9A7}"/>
              </a:ext>
            </a:extLst>
          </p:cNvPr>
          <p:cNvSpPr txBox="1"/>
          <p:nvPr/>
        </p:nvSpPr>
        <p:spPr>
          <a:xfrm>
            <a:off x="3368559" y="5799237"/>
            <a:ext cx="2095927" cy="523220"/>
          </a:xfrm>
          <a:prstGeom prst="rect">
            <a:avLst/>
          </a:prstGeom>
          <a:noFill/>
        </p:spPr>
        <p:txBody>
          <a:bodyPr wrap="square" rtlCol="0">
            <a:spAutoFit/>
          </a:bodyPr>
          <a:lstStyle/>
          <a:p>
            <a:pPr algn="ctr"/>
            <a:r>
              <a:rPr lang="en-GB" sz="1400" dirty="0"/>
              <a:t>~3 Weeks</a:t>
            </a:r>
          </a:p>
          <a:p>
            <a:pPr algn="ctr"/>
            <a:r>
              <a:rPr lang="en-GB" sz="1400" dirty="0"/>
              <a:t>(Average for DEA)</a:t>
            </a:r>
          </a:p>
        </p:txBody>
      </p:sp>
      <p:sp>
        <p:nvSpPr>
          <p:cNvPr id="56" name="TextBox 55">
            <a:extLst>
              <a:ext uri="{FF2B5EF4-FFF2-40B4-BE49-F238E27FC236}">
                <a16:creationId xmlns:a16="http://schemas.microsoft.com/office/drawing/2014/main" id="{750574D2-06A2-46D2-8573-31A25F5B0885}"/>
              </a:ext>
            </a:extLst>
          </p:cNvPr>
          <p:cNvSpPr txBox="1"/>
          <p:nvPr/>
        </p:nvSpPr>
        <p:spPr>
          <a:xfrm>
            <a:off x="6633145" y="5796285"/>
            <a:ext cx="1307814" cy="307777"/>
          </a:xfrm>
          <a:prstGeom prst="rect">
            <a:avLst/>
          </a:prstGeom>
          <a:noFill/>
        </p:spPr>
        <p:txBody>
          <a:bodyPr wrap="square" rtlCol="0">
            <a:spAutoFit/>
          </a:bodyPr>
          <a:lstStyle/>
          <a:p>
            <a:pPr algn="ctr"/>
            <a:r>
              <a:rPr lang="en-GB" sz="1400" dirty="0"/>
              <a:t>~2 Weeks</a:t>
            </a:r>
          </a:p>
        </p:txBody>
      </p:sp>
      <p:sp>
        <p:nvSpPr>
          <p:cNvPr id="57" name="TextBox 56">
            <a:extLst>
              <a:ext uri="{FF2B5EF4-FFF2-40B4-BE49-F238E27FC236}">
                <a16:creationId xmlns:a16="http://schemas.microsoft.com/office/drawing/2014/main" id="{3CCEBF34-B80E-4883-A656-C6B538F10C56}"/>
              </a:ext>
            </a:extLst>
          </p:cNvPr>
          <p:cNvSpPr txBox="1"/>
          <p:nvPr/>
        </p:nvSpPr>
        <p:spPr>
          <a:xfrm>
            <a:off x="9756726" y="5772715"/>
            <a:ext cx="1307814" cy="307777"/>
          </a:xfrm>
          <a:prstGeom prst="rect">
            <a:avLst/>
          </a:prstGeom>
          <a:noFill/>
        </p:spPr>
        <p:txBody>
          <a:bodyPr wrap="square" rtlCol="0">
            <a:spAutoFit/>
          </a:bodyPr>
          <a:lstStyle/>
          <a:p>
            <a:pPr algn="ctr"/>
            <a:r>
              <a:rPr lang="en-GB" sz="1400" dirty="0"/>
              <a:t>Ongoing</a:t>
            </a:r>
          </a:p>
        </p:txBody>
      </p:sp>
      <p:sp>
        <p:nvSpPr>
          <p:cNvPr id="58" name="Rectangle 57">
            <a:extLst>
              <a:ext uri="{FF2B5EF4-FFF2-40B4-BE49-F238E27FC236}">
                <a16:creationId xmlns:a16="http://schemas.microsoft.com/office/drawing/2014/main" id="{0BDB6F24-3052-4BF4-97E4-812172535BE4}"/>
              </a:ext>
            </a:extLst>
          </p:cNvPr>
          <p:cNvSpPr/>
          <p:nvPr/>
        </p:nvSpPr>
        <p:spPr>
          <a:xfrm>
            <a:off x="279673" y="234561"/>
            <a:ext cx="11632653" cy="6371721"/>
          </a:xfrm>
          <a:prstGeom prst="rect">
            <a:avLst/>
          </a:prstGeom>
          <a:noFill/>
          <a:ln w="57150">
            <a:solidFill>
              <a:srgbClr val="72C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36F30D-3A01-47B8-84FE-D9DDFDB28267}"/>
              </a:ext>
            </a:extLst>
          </p:cNvPr>
          <p:cNvSpPr txBox="1"/>
          <p:nvPr/>
        </p:nvSpPr>
        <p:spPr>
          <a:xfrm>
            <a:off x="1957241" y="3004470"/>
            <a:ext cx="4577243" cy="2677656"/>
          </a:xfrm>
          <a:prstGeom prst="rect">
            <a:avLst/>
          </a:prstGeom>
          <a:noFill/>
        </p:spPr>
        <p:txBody>
          <a:bodyPr wrap="square" rtlCol="0">
            <a:spAutoFit/>
          </a:bodyPr>
          <a:lstStyle/>
          <a:p>
            <a:r>
              <a:rPr lang="en-GB" sz="4400" dirty="0">
                <a:solidFill>
                  <a:schemeClr val="bg1"/>
                </a:solidFill>
                <a:latin typeface="Biome" panose="020B0503030204020804" pitchFamily="34" charset="0"/>
                <a:cs typeface="Biome" panose="020B0503030204020804" pitchFamily="34" charset="0"/>
              </a:rPr>
              <a:t>SECURITY</a:t>
            </a:r>
          </a:p>
          <a:p>
            <a:pPr marL="285750" indent="-285750">
              <a:buFont typeface="Arial" panose="020B0604020202020204" pitchFamily="34" charset="0"/>
              <a:buChar char="•"/>
            </a:pPr>
            <a:r>
              <a:rPr lang="en-GB" sz="1600" b="1" dirty="0">
                <a:solidFill>
                  <a:schemeClr val="bg1"/>
                </a:solidFill>
              </a:rPr>
              <a:t>Hand in glove with NCSC and CPNI</a:t>
            </a:r>
          </a:p>
          <a:p>
            <a:pPr marL="285750" indent="-285750">
              <a:buFont typeface="Arial" panose="020B0604020202020204" pitchFamily="34" charset="0"/>
              <a:buChar char="•"/>
            </a:pPr>
            <a:r>
              <a:rPr lang="en-GB" sz="1600" dirty="0">
                <a:solidFill>
                  <a:schemeClr val="bg1"/>
                </a:solidFill>
              </a:rPr>
              <a:t>Limited User Base</a:t>
            </a:r>
          </a:p>
          <a:p>
            <a:pPr marL="285750" indent="-285750">
              <a:buFont typeface="Arial" panose="020B0604020202020204" pitchFamily="34" charset="0"/>
              <a:buChar char="•"/>
            </a:pPr>
            <a:r>
              <a:rPr lang="en-GB" sz="1600" dirty="0">
                <a:solidFill>
                  <a:schemeClr val="bg1"/>
                </a:solidFill>
              </a:rPr>
              <a:t>Role Based Access</a:t>
            </a:r>
          </a:p>
          <a:p>
            <a:pPr marL="285750" indent="-285750">
              <a:buFont typeface="Arial" panose="020B0604020202020204" pitchFamily="34" charset="0"/>
              <a:buChar char="•"/>
            </a:pPr>
            <a:r>
              <a:rPr lang="en-GB" sz="1600" dirty="0">
                <a:solidFill>
                  <a:schemeClr val="bg1"/>
                </a:solidFill>
              </a:rPr>
              <a:t>Limited Query Area</a:t>
            </a:r>
          </a:p>
          <a:p>
            <a:pPr marL="285750" indent="-285750">
              <a:buFont typeface="Arial" panose="020B0604020202020204" pitchFamily="34" charset="0"/>
              <a:buChar char="•"/>
            </a:pPr>
            <a:r>
              <a:rPr lang="en-GB" sz="1600" dirty="0">
                <a:solidFill>
                  <a:schemeClr val="bg1"/>
                </a:solidFill>
              </a:rPr>
              <a:t>Audit and Notifications</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sp>
        <p:nvSpPr>
          <p:cNvPr id="8" name="TextBox 7">
            <a:extLst>
              <a:ext uri="{FF2B5EF4-FFF2-40B4-BE49-F238E27FC236}">
                <a16:creationId xmlns:a16="http://schemas.microsoft.com/office/drawing/2014/main" id="{8B2BC142-CD07-4868-9455-DBB05BD3FE7D}"/>
              </a:ext>
            </a:extLst>
          </p:cNvPr>
          <p:cNvSpPr txBox="1"/>
          <p:nvPr/>
        </p:nvSpPr>
        <p:spPr>
          <a:xfrm>
            <a:off x="369883" y="2493050"/>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1</a:t>
            </a:r>
          </a:p>
        </p:txBody>
      </p:sp>
      <p:pic>
        <p:nvPicPr>
          <p:cNvPr id="9" name="Picture 2" descr="See the source image">
            <a:extLst>
              <a:ext uri="{FF2B5EF4-FFF2-40B4-BE49-F238E27FC236}">
                <a16:creationId xmlns:a16="http://schemas.microsoft.com/office/drawing/2014/main" id="{BC9494B6-26E6-4AE6-B56E-550E85D49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907" y="2344811"/>
            <a:ext cx="3603802" cy="1958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ee the source image">
            <a:extLst>
              <a:ext uri="{FF2B5EF4-FFF2-40B4-BE49-F238E27FC236}">
                <a16:creationId xmlns:a16="http://schemas.microsoft.com/office/drawing/2014/main" id="{8ABDEA43-FF70-4D3D-A213-E741803ED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907" y="4587949"/>
            <a:ext cx="3444206" cy="773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525ACEE-F838-4AA7-940C-EE0F0DB207CE}"/>
              </a:ext>
            </a:extLst>
          </p:cNvPr>
          <p:cNvPicPr>
            <a:picLocks noChangeAspect="1"/>
          </p:cNvPicPr>
          <p:nvPr/>
        </p:nvPicPr>
        <p:blipFill rotWithShape="1">
          <a:blip r:embed="rId4"/>
          <a:srcRect l="27666" t="80671" r="65417" b="12000"/>
          <a:stretch/>
        </p:blipFill>
        <p:spPr>
          <a:xfrm>
            <a:off x="9669300" y="257092"/>
            <a:ext cx="970935" cy="578688"/>
          </a:xfrm>
          <a:prstGeom prst="rect">
            <a:avLst/>
          </a:prstGeom>
        </p:spPr>
      </p:pic>
      <p:pic>
        <p:nvPicPr>
          <p:cNvPr id="13" name="Picture 22" descr="Geospatial Commission">
            <a:extLst>
              <a:ext uri="{FF2B5EF4-FFF2-40B4-BE49-F238E27FC236}">
                <a16:creationId xmlns:a16="http://schemas.microsoft.com/office/drawing/2014/main" id="{C13DD7CB-8BEB-43EA-A4E4-D39E155E8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23546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36F30D-3A01-47B8-84FE-D9DDFDB28267}"/>
              </a:ext>
            </a:extLst>
          </p:cNvPr>
          <p:cNvSpPr txBox="1"/>
          <p:nvPr/>
        </p:nvSpPr>
        <p:spPr>
          <a:xfrm>
            <a:off x="1957241" y="3004470"/>
            <a:ext cx="4577243" cy="2677656"/>
          </a:xfrm>
          <a:prstGeom prst="rect">
            <a:avLst/>
          </a:prstGeom>
          <a:noFill/>
        </p:spPr>
        <p:txBody>
          <a:bodyPr wrap="square" rtlCol="0">
            <a:spAutoFit/>
          </a:bodyPr>
          <a:lstStyle/>
          <a:p>
            <a:r>
              <a:rPr lang="en-GB" sz="4400" dirty="0">
                <a:solidFill>
                  <a:schemeClr val="bg1"/>
                </a:solidFill>
                <a:latin typeface="Biome" panose="020B0503030204020804" pitchFamily="34" charset="0"/>
                <a:cs typeface="Biome" panose="020B0503030204020804" pitchFamily="34" charset="0"/>
              </a:rPr>
              <a:t>SECURITY</a:t>
            </a:r>
          </a:p>
          <a:p>
            <a:pPr marL="285750" indent="-285750">
              <a:buFont typeface="Arial" panose="020B0604020202020204" pitchFamily="34" charset="0"/>
              <a:buChar char="•"/>
            </a:pPr>
            <a:r>
              <a:rPr lang="en-GB" sz="1600" dirty="0">
                <a:solidFill>
                  <a:schemeClr val="bg1"/>
                </a:solidFill>
              </a:rPr>
              <a:t>Hand in glove with NCSC and CPNI</a:t>
            </a:r>
          </a:p>
          <a:p>
            <a:pPr marL="285750" indent="-285750">
              <a:buFont typeface="Arial" panose="020B0604020202020204" pitchFamily="34" charset="0"/>
              <a:buChar char="•"/>
            </a:pPr>
            <a:r>
              <a:rPr lang="en-GB" sz="1600" b="1" dirty="0">
                <a:solidFill>
                  <a:schemeClr val="bg1"/>
                </a:solidFill>
              </a:rPr>
              <a:t>Limited User Base</a:t>
            </a:r>
          </a:p>
          <a:p>
            <a:pPr marL="285750" indent="-285750">
              <a:buFont typeface="Arial" panose="020B0604020202020204" pitchFamily="34" charset="0"/>
              <a:buChar char="•"/>
            </a:pPr>
            <a:r>
              <a:rPr lang="en-GB" sz="1600" dirty="0">
                <a:solidFill>
                  <a:schemeClr val="bg1"/>
                </a:solidFill>
              </a:rPr>
              <a:t>Role Based Access</a:t>
            </a:r>
          </a:p>
          <a:p>
            <a:pPr marL="285750" indent="-285750">
              <a:buFont typeface="Arial" panose="020B0604020202020204" pitchFamily="34" charset="0"/>
              <a:buChar char="•"/>
            </a:pPr>
            <a:r>
              <a:rPr lang="en-GB" sz="1600" dirty="0">
                <a:solidFill>
                  <a:schemeClr val="bg1"/>
                </a:solidFill>
              </a:rPr>
              <a:t>Limited Query Area</a:t>
            </a:r>
          </a:p>
          <a:p>
            <a:pPr marL="285750" indent="-285750">
              <a:buFont typeface="Arial" panose="020B0604020202020204" pitchFamily="34" charset="0"/>
              <a:buChar char="•"/>
            </a:pPr>
            <a:r>
              <a:rPr lang="en-GB" sz="1600" dirty="0">
                <a:solidFill>
                  <a:schemeClr val="bg1"/>
                </a:solidFill>
              </a:rPr>
              <a:t>Audit and Notifications</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sp>
        <p:nvSpPr>
          <p:cNvPr id="8" name="TextBox 7">
            <a:extLst>
              <a:ext uri="{FF2B5EF4-FFF2-40B4-BE49-F238E27FC236}">
                <a16:creationId xmlns:a16="http://schemas.microsoft.com/office/drawing/2014/main" id="{8B2BC142-CD07-4868-9455-DBB05BD3FE7D}"/>
              </a:ext>
            </a:extLst>
          </p:cNvPr>
          <p:cNvSpPr txBox="1"/>
          <p:nvPr/>
        </p:nvSpPr>
        <p:spPr>
          <a:xfrm>
            <a:off x="369883" y="2493050"/>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1</a:t>
            </a:r>
          </a:p>
        </p:txBody>
      </p:sp>
      <p:sp>
        <p:nvSpPr>
          <p:cNvPr id="11" name="TextBox 10">
            <a:extLst>
              <a:ext uri="{FF2B5EF4-FFF2-40B4-BE49-F238E27FC236}">
                <a16:creationId xmlns:a16="http://schemas.microsoft.com/office/drawing/2014/main" id="{6DCF5BC5-1E87-4FE3-A1B7-51422C9D7D2C}"/>
              </a:ext>
            </a:extLst>
          </p:cNvPr>
          <p:cNvSpPr txBox="1"/>
          <p:nvPr/>
        </p:nvSpPr>
        <p:spPr>
          <a:xfrm>
            <a:off x="7023135" y="2342750"/>
            <a:ext cx="4369052" cy="1323439"/>
          </a:xfrm>
          <a:prstGeom prst="rect">
            <a:avLst/>
          </a:prstGeom>
          <a:noFill/>
        </p:spPr>
        <p:txBody>
          <a:bodyPr wrap="square">
            <a:spAutoFit/>
          </a:bodyPr>
          <a:lstStyle/>
          <a:p>
            <a:pPr algn="ctr"/>
            <a:r>
              <a:rPr lang="en-GB" sz="2000" dirty="0">
                <a:effectLst/>
                <a:latin typeface="+mj-lt"/>
                <a:ea typeface="Calibri" panose="020F0502020204030204" pitchFamily="34" charset="0"/>
              </a:rPr>
              <a:t>Utility surveyors, landowners, water suppliers, electricity suppliers, gas suppliers, telecoms suppliers and authorities responsible for sewers</a:t>
            </a:r>
            <a:endParaRPr lang="en-GB" sz="2000" dirty="0">
              <a:latin typeface="+mj-lt"/>
            </a:endParaRPr>
          </a:p>
        </p:txBody>
      </p:sp>
      <p:sp>
        <p:nvSpPr>
          <p:cNvPr id="12" name="TextBox 11">
            <a:extLst>
              <a:ext uri="{FF2B5EF4-FFF2-40B4-BE49-F238E27FC236}">
                <a16:creationId xmlns:a16="http://schemas.microsoft.com/office/drawing/2014/main" id="{1FD8DCDD-B651-47B9-A234-94DF80084A76}"/>
              </a:ext>
            </a:extLst>
          </p:cNvPr>
          <p:cNvSpPr txBox="1"/>
          <p:nvPr/>
        </p:nvSpPr>
        <p:spPr>
          <a:xfrm>
            <a:off x="7297899" y="4204798"/>
            <a:ext cx="3819525" cy="1938992"/>
          </a:xfrm>
          <a:prstGeom prst="rect">
            <a:avLst/>
          </a:prstGeom>
          <a:noFill/>
        </p:spPr>
        <p:txBody>
          <a:bodyPr wrap="square">
            <a:spAutoFit/>
          </a:bodyPr>
          <a:lstStyle/>
          <a:p>
            <a:pPr algn="ctr"/>
            <a:r>
              <a:rPr lang="en-GB" sz="2000" dirty="0">
                <a:effectLst/>
                <a:latin typeface="+mj-lt"/>
                <a:ea typeface="Calibri" panose="020F0502020204030204" pitchFamily="34" charset="0"/>
              </a:rPr>
              <a:t>Contractor(s) engaged and authorised by a Statutory Undertaker, local authority, central government and central government agencies or Data Provider</a:t>
            </a:r>
            <a:endParaRPr lang="en-GB" sz="2000" dirty="0">
              <a:latin typeface="+mj-lt"/>
            </a:endParaRPr>
          </a:p>
        </p:txBody>
      </p:sp>
      <p:sp>
        <p:nvSpPr>
          <p:cNvPr id="13" name="TextBox 12">
            <a:extLst>
              <a:ext uri="{FF2B5EF4-FFF2-40B4-BE49-F238E27FC236}">
                <a16:creationId xmlns:a16="http://schemas.microsoft.com/office/drawing/2014/main" id="{05DB1C12-E0AF-4E8C-81A9-BC6B4F5714AE}"/>
              </a:ext>
            </a:extLst>
          </p:cNvPr>
          <p:cNvSpPr txBox="1"/>
          <p:nvPr/>
        </p:nvSpPr>
        <p:spPr>
          <a:xfrm>
            <a:off x="8977980" y="3302668"/>
            <a:ext cx="1381125" cy="1107996"/>
          </a:xfrm>
          <a:prstGeom prst="rect">
            <a:avLst/>
          </a:prstGeom>
          <a:noFill/>
        </p:spPr>
        <p:txBody>
          <a:bodyPr wrap="square" rtlCol="0">
            <a:spAutoFit/>
          </a:bodyPr>
          <a:lstStyle/>
          <a:p>
            <a:r>
              <a:rPr lang="en-GB" sz="6600" dirty="0">
                <a:solidFill>
                  <a:srgbClr val="C39CBC"/>
                </a:solidFill>
                <a:latin typeface="+mj-lt"/>
              </a:rPr>
              <a:t>+</a:t>
            </a:r>
          </a:p>
        </p:txBody>
      </p:sp>
      <p:pic>
        <p:nvPicPr>
          <p:cNvPr id="15" name="Picture 14">
            <a:extLst>
              <a:ext uri="{FF2B5EF4-FFF2-40B4-BE49-F238E27FC236}">
                <a16:creationId xmlns:a16="http://schemas.microsoft.com/office/drawing/2014/main" id="{055FB3C0-E24C-49E3-B639-422B19DE8F1E}"/>
              </a:ext>
            </a:extLst>
          </p:cNvPr>
          <p:cNvPicPr>
            <a:picLocks noChangeAspect="1"/>
          </p:cNvPicPr>
          <p:nvPr/>
        </p:nvPicPr>
        <p:blipFill rotWithShape="1">
          <a:blip r:embed="rId2"/>
          <a:srcRect l="27666" t="80671" r="65417" b="12000"/>
          <a:stretch/>
        </p:blipFill>
        <p:spPr>
          <a:xfrm>
            <a:off x="9669300" y="257092"/>
            <a:ext cx="970935" cy="578688"/>
          </a:xfrm>
          <a:prstGeom prst="rect">
            <a:avLst/>
          </a:prstGeom>
        </p:spPr>
      </p:pic>
      <p:pic>
        <p:nvPicPr>
          <p:cNvPr id="16" name="Picture 22" descr="Geospatial Commission">
            <a:extLst>
              <a:ext uri="{FF2B5EF4-FFF2-40B4-BE49-F238E27FC236}">
                <a16:creationId xmlns:a16="http://schemas.microsoft.com/office/drawing/2014/main" id="{08A907CA-41F1-40A5-ACE9-A0E240624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134056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B2BC142-CD07-4868-9455-DBB05BD3FE7D}"/>
              </a:ext>
            </a:extLst>
          </p:cNvPr>
          <p:cNvSpPr txBox="1"/>
          <p:nvPr/>
        </p:nvSpPr>
        <p:spPr>
          <a:xfrm>
            <a:off x="369883" y="2493050"/>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1</a:t>
            </a:r>
          </a:p>
        </p:txBody>
      </p:sp>
      <p:pic>
        <p:nvPicPr>
          <p:cNvPr id="10" name="Graphic 9" descr="Excavator outline">
            <a:extLst>
              <a:ext uri="{FF2B5EF4-FFF2-40B4-BE49-F238E27FC236}">
                <a16:creationId xmlns:a16="http://schemas.microsoft.com/office/drawing/2014/main" id="{7E546FC5-B4A2-4A1D-A6F3-71A8FEB0CF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842" y="1484276"/>
            <a:ext cx="2363375" cy="2363375"/>
          </a:xfrm>
          <a:prstGeom prst="rect">
            <a:avLst/>
          </a:prstGeom>
        </p:spPr>
      </p:pic>
      <p:pic>
        <p:nvPicPr>
          <p:cNvPr id="14" name="Graphic 13" descr="Blueprint outline">
            <a:extLst>
              <a:ext uri="{FF2B5EF4-FFF2-40B4-BE49-F238E27FC236}">
                <a16:creationId xmlns:a16="http://schemas.microsoft.com/office/drawing/2014/main" id="{99A0E217-1459-40EF-801B-338E3FEC70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842" y="4044503"/>
            <a:ext cx="2363374" cy="2363374"/>
          </a:xfrm>
          <a:prstGeom prst="rect">
            <a:avLst/>
          </a:prstGeom>
        </p:spPr>
      </p:pic>
      <p:sp>
        <p:nvSpPr>
          <p:cNvPr id="15" name="TextBox 14">
            <a:extLst>
              <a:ext uri="{FF2B5EF4-FFF2-40B4-BE49-F238E27FC236}">
                <a16:creationId xmlns:a16="http://schemas.microsoft.com/office/drawing/2014/main" id="{446FDBB6-6266-4545-AC3A-C789A12CDE33}"/>
              </a:ext>
            </a:extLst>
          </p:cNvPr>
          <p:cNvSpPr txBox="1"/>
          <p:nvPr/>
        </p:nvSpPr>
        <p:spPr>
          <a:xfrm>
            <a:off x="8800975" y="3469321"/>
            <a:ext cx="1381125" cy="1107996"/>
          </a:xfrm>
          <a:prstGeom prst="rect">
            <a:avLst/>
          </a:prstGeom>
          <a:noFill/>
        </p:spPr>
        <p:txBody>
          <a:bodyPr wrap="square" rtlCol="0">
            <a:spAutoFit/>
          </a:bodyPr>
          <a:lstStyle/>
          <a:p>
            <a:r>
              <a:rPr lang="en-GB" sz="6600" dirty="0">
                <a:solidFill>
                  <a:srgbClr val="C39CBC"/>
                </a:solidFill>
              </a:rPr>
              <a:t>vs</a:t>
            </a:r>
          </a:p>
        </p:txBody>
      </p:sp>
      <p:sp>
        <p:nvSpPr>
          <p:cNvPr id="16" name="TextBox 15">
            <a:extLst>
              <a:ext uri="{FF2B5EF4-FFF2-40B4-BE49-F238E27FC236}">
                <a16:creationId xmlns:a16="http://schemas.microsoft.com/office/drawing/2014/main" id="{DA696310-111C-4A11-B261-4670E57168DE}"/>
              </a:ext>
            </a:extLst>
          </p:cNvPr>
          <p:cNvSpPr txBox="1"/>
          <p:nvPr/>
        </p:nvSpPr>
        <p:spPr>
          <a:xfrm>
            <a:off x="1957240" y="3093215"/>
            <a:ext cx="4577243" cy="2677656"/>
          </a:xfrm>
          <a:prstGeom prst="rect">
            <a:avLst/>
          </a:prstGeom>
          <a:noFill/>
        </p:spPr>
        <p:txBody>
          <a:bodyPr wrap="square" rtlCol="0">
            <a:spAutoFit/>
          </a:bodyPr>
          <a:lstStyle/>
          <a:p>
            <a:r>
              <a:rPr lang="en-GB" sz="4400" dirty="0">
                <a:solidFill>
                  <a:schemeClr val="bg1"/>
                </a:solidFill>
                <a:latin typeface="Biome" panose="020B0503030204020804" pitchFamily="34" charset="0"/>
                <a:cs typeface="Biome" panose="020B0503030204020804" pitchFamily="34" charset="0"/>
              </a:rPr>
              <a:t>SECURITY</a:t>
            </a:r>
            <a:endParaRPr lang="en-GB" sz="3600" dirty="0">
              <a:solidFill>
                <a:schemeClr val="bg1"/>
              </a:solidFill>
              <a:latin typeface="Biome" panose="020B0503030204020804" pitchFamily="34" charset="0"/>
              <a:cs typeface="Biome" panose="020B0503030204020804" pitchFamily="34" charset="0"/>
            </a:endParaRPr>
          </a:p>
          <a:p>
            <a:pPr marL="285750" indent="-285750">
              <a:buFont typeface="Arial" panose="020B0604020202020204" pitchFamily="34" charset="0"/>
              <a:buChar char="•"/>
            </a:pPr>
            <a:r>
              <a:rPr lang="en-GB" sz="1600" dirty="0">
                <a:solidFill>
                  <a:schemeClr val="bg1"/>
                </a:solidFill>
              </a:rPr>
              <a:t>Hand in glove with NCSC and CPNI</a:t>
            </a:r>
          </a:p>
          <a:p>
            <a:pPr marL="285750" indent="-285750">
              <a:buFont typeface="Arial" panose="020B0604020202020204" pitchFamily="34" charset="0"/>
              <a:buChar char="•"/>
            </a:pPr>
            <a:r>
              <a:rPr lang="en-GB" sz="1600" dirty="0">
                <a:solidFill>
                  <a:schemeClr val="bg1"/>
                </a:solidFill>
              </a:rPr>
              <a:t>Limited User Base</a:t>
            </a:r>
          </a:p>
          <a:p>
            <a:pPr marL="285750" indent="-285750">
              <a:buFont typeface="Arial" panose="020B0604020202020204" pitchFamily="34" charset="0"/>
              <a:buChar char="•"/>
            </a:pPr>
            <a:r>
              <a:rPr lang="en-GB" sz="1600" b="1" dirty="0">
                <a:solidFill>
                  <a:schemeClr val="bg1"/>
                </a:solidFill>
              </a:rPr>
              <a:t>Role Based Access</a:t>
            </a:r>
          </a:p>
          <a:p>
            <a:pPr marL="285750" indent="-285750">
              <a:buFont typeface="Arial" panose="020B0604020202020204" pitchFamily="34" charset="0"/>
              <a:buChar char="•"/>
            </a:pPr>
            <a:r>
              <a:rPr lang="en-GB" sz="1600" dirty="0">
                <a:solidFill>
                  <a:schemeClr val="bg1"/>
                </a:solidFill>
              </a:rPr>
              <a:t>Limited Query Area</a:t>
            </a:r>
          </a:p>
          <a:p>
            <a:pPr marL="285750" indent="-285750">
              <a:buFont typeface="Arial" panose="020B0604020202020204" pitchFamily="34" charset="0"/>
              <a:buChar char="•"/>
            </a:pPr>
            <a:r>
              <a:rPr lang="en-GB" sz="1600" dirty="0">
                <a:solidFill>
                  <a:schemeClr val="bg1"/>
                </a:solidFill>
              </a:rPr>
              <a:t>Audit and Notifications</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pic>
        <p:nvPicPr>
          <p:cNvPr id="18" name="Picture 17">
            <a:extLst>
              <a:ext uri="{FF2B5EF4-FFF2-40B4-BE49-F238E27FC236}">
                <a16:creationId xmlns:a16="http://schemas.microsoft.com/office/drawing/2014/main" id="{5C122A83-026D-4193-BB1A-C2C6A9BF5303}"/>
              </a:ext>
            </a:extLst>
          </p:cNvPr>
          <p:cNvPicPr>
            <a:picLocks noChangeAspect="1"/>
          </p:cNvPicPr>
          <p:nvPr/>
        </p:nvPicPr>
        <p:blipFill rotWithShape="1">
          <a:blip r:embed="rId6"/>
          <a:srcRect l="27666" t="80671" r="65417" b="12000"/>
          <a:stretch/>
        </p:blipFill>
        <p:spPr>
          <a:xfrm>
            <a:off x="9669300" y="257092"/>
            <a:ext cx="970935" cy="578688"/>
          </a:xfrm>
          <a:prstGeom prst="rect">
            <a:avLst/>
          </a:prstGeom>
        </p:spPr>
      </p:pic>
      <p:pic>
        <p:nvPicPr>
          <p:cNvPr id="12" name="Picture 22" descr="Geospatial Commission">
            <a:extLst>
              <a:ext uri="{FF2B5EF4-FFF2-40B4-BE49-F238E27FC236}">
                <a16:creationId xmlns:a16="http://schemas.microsoft.com/office/drawing/2014/main" id="{FB7A3B6D-05D2-40AF-BD08-EC5AAD4F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30019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3F079-667B-48F6-BB32-0F4A46FFD50B}"/>
              </a:ext>
            </a:extLst>
          </p:cNvPr>
          <p:cNvSpPr/>
          <p:nvPr/>
        </p:nvSpPr>
        <p:spPr>
          <a:xfrm>
            <a:off x="0" y="1175874"/>
            <a:ext cx="6096000" cy="5712947"/>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F10A38-3F3B-4FBF-930C-789D9467D967}"/>
              </a:ext>
            </a:extLst>
          </p:cNvPr>
          <p:cNvSpPr txBox="1"/>
          <p:nvPr/>
        </p:nvSpPr>
        <p:spPr>
          <a:xfrm>
            <a:off x="-199723" y="158494"/>
            <a:ext cx="5496157" cy="584775"/>
          </a:xfrm>
          <a:prstGeom prst="rect">
            <a:avLst/>
          </a:prstGeom>
          <a:noFill/>
        </p:spPr>
        <p:txBody>
          <a:bodyPr wrap="square" rtlCol="0">
            <a:spAutoFit/>
          </a:bodyPr>
          <a:lstStyle/>
          <a:p>
            <a:pPr algn="ctr"/>
            <a:r>
              <a:rPr lang="en-GB" sz="3200" dirty="0">
                <a:latin typeface="Biome" panose="020B0503030204020804" pitchFamily="34" charset="0"/>
                <a:cs typeface="Biome" panose="020B0503030204020804" pitchFamily="34" charset="0"/>
              </a:rPr>
              <a:t>3 KEY TAKEAWAYS</a:t>
            </a:r>
          </a:p>
        </p:txBody>
      </p:sp>
      <p:sp>
        <p:nvSpPr>
          <p:cNvPr id="6" name="Rectangle 5">
            <a:extLst>
              <a:ext uri="{FF2B5EF4-FFF2-40B4-BE49-F238E27FC236}">
                <a16:creationId xmlns:a16="http://schemas.microsoft.com/office/drawing/2014/main" id="{6CBF6F37-89EF-4663-AB86-655D8A4BA97F}"/>
              </a:ext>
            </a:extLst>
          </p:cNvPr>
          <p:cNvSpPr/>
          <p:nvPr/>
        </p:nvSpPr>
        <p:spPr>
          <a:xfrm>
            <a:off x="628650" y="739193"/>
            <a:ext cx="771525" cy="45719"/>
          </a:xfrm>
          <a:prstGeom prst="rect">
            <a:avLst/>
          </a:prstGeom>
          <a:solidFill>
            <a:srgbClr val="C39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B2BC142-CD07-4868-9455-DBB05BD3FE7D}"/>
              </a:ext>
            </a:extLst>
          </p:cNvPr>
          <p:cNvSpPr txBox="1"/>
          <p:nvPr/>
        </p:nvSpPr>
        <p:spPr>
          <a:xfrm>
            <a:off x="369883" y="2493050"/>
            <a:ext cx="3174715" cy="3154710"/>
          </a:xfrm>
          <a:prstGeom prst="rect">
            <a:avLst/>
          </a:prstGeom>
          <a:noFill/>
        </p:spPr>
        <p:txBody>
          <a:bodyPr wrap="square" rtlCol="0">
            <a:spAutoFit/>
          </a:bodyPr>
          <a:lstStyle/>
          <a:p>
            <a:r>
              <a:rPr lang="en-GB" sz="19900" dirty="0">
                <a:solidFill>
                  <a:schemeClr val="bg1"/>
                </a:solidFill>
                <a:latin typeface="Biome" panose="020B0503030204020804" pitchFamily="34" charset="0"/>
                <a:cs typeface="Biome" panose="020B0503030204020804" pitchFamily="34" charset="0"/>
              </a:rPr>
              <a:t>1</a:t>
            </a:r>
          </a:p>
        </p:txBody>
      </p:sp>
      <p:pic>
        <p:nvPicPr>
          <p:cNvPr id="11" name="Picture 10">
            <a:extLst>
              <a:ext uri="{FF2B5EF4-FFF2-40B4-BE49-F238E27FC236}">
                <a16:creationId xmlns:a16="http://schemas.microsoft.com/office/drawing/2014/main" id="{5FABE042-3002-45C1-A82D-DF27D6125262}"/>
              </a:ext>
            </a:extLst>
          </p:cNvPr>
          <p:cNvPicPr>
            <a:picLocks noChangeAspect="1"/>
          </p:cNvPicPr>
          <p:nvPr/>
        </p:nvPicPr>
        <p:blipFill rotWithShape="1">
          <a:blip r:embed="rId2"/>
          <a:srcRect l="50000" t="41037" r="31333" b="25777"/>
          <a:stretch/>
        </p:blipFill>
        <p:spPr>
          <a:xfrm>
            <a:off x="7231469" y="2036341"/>
            <a:ext cx="3943496" cy="3943496"/>
          </a:xfrm>
          <a:prstGeom prst="rect">
            <a:avLst/>
          </a:prstGeom>
        </p:spPr>
      </p:pic>
      <p:sp>
        <p:nvSpPr>
          <p:cNvPr id="12" name="TextBox 11">
            <a:extLst>
              <a:ext uri="{FF2B5EF4-FFF2-40B4-BE49-F238E27FC236}">
                <a16:creationId xmlns:a16="http://schemas.microsoft.com/office/drawing/2014/main" id="{F0DF3F35-94B7-47BB-A054-EFF097A77A71}"/>
              </a:ext>
            </a:extLst>
          </p:cNvPr>
          <p:cNvSpPr txBox="1"/>
          <p:nvPr/>
        </p:nvSpPr>
        <p:spPr>
          <a:xfrm>
            <a:off x="1957240" y="3093215"/>
            <a:ext cx="4577243" cy="2677656"/>
          </a:xfrm>
          <a:prstGeom prst="rect">
            <a:avLst/>
          </a:prstGeom>
          <a:noFill/>
        </p:spPr>
        <p:txBody>
          <a:bodyPr wrap="square" rtlCol="0">
            <a:spAutoFit/>
          </a:bodyPr>
          <a:lstStyle/>
          <a:p>
            <a:r>
              <a:rPr lang="en-GB" sz="4400" dirty="0">
                <a:solidFill>
                  <a:schemeClr val="bg1"/>
                </a:solidFill>
                <a:latin typeface="Biome" panose="020B0503030204020804" pitchFamily="34" charset="0"/>
                <a:cs typeface="Biome" panose="020B0503030204020804" pitchFamily="34" charset="0"/>
              </a:rPr>
              <a:t>SECURITY</a:t>
            </a:r>
            <a:endParaRPr lang="en-GB" sz="3600" dirty="0">
              <a:solidFill>
                <a:schemeClr val="bg1"/>
              </a:solidFill>
              <a:latin typeface="Biome" panose="020B0503030204020804" pitchFamily="34" charset="0"/>
              <a:cs typeface="Biome" panose="020B0503030204020804" pitchFamily="34" charset="0"/>
            </a:endParaRPr>
          </a:p>
          <a:p>
            <a:pPr marL="285750" indent="-285750">
              <a:buFont typeface="Arial" panose="020B0604020202020204" pitchFamily="34" charset="0"/>
              <a:buChar char="•"/>
            </a:pPr>
            <a:r>
              <a:rPr lang="en-GB" sz="1600" dirty="0">
                <a:solidFill>
                  <a:schemeClr val="bg1"/>
                </a:solidFill>
              </a:rPr>
              <a:t>Hand in glove with NCSC and CPNI</a:t>
            </a:r>
          </a:p>
          <a:p>
            <a:pPr marL="285750" indent="-285750">
              <a:buFont typeface="Arial" panose="020B0604020202020204" pitchFamily="34" charset="0"/>
              <a:buChar char="•"/>
            </a:pPr>
            <a:r>
              <a:rPr lang="en-GB" sz="1600" dirty="0">
                <a:solidFill>
                  <a:schemeClr val="bg1"/>
                </a:solidFill>
              </a:rPr>
              <a:t>Limited User Base</a:t>
            </a:r>
          </a:p>
          <a:p>
            <a:pPr marL="285750" indent="-285750">
              <a:buFont typeface="Arial" panose="020B0604020202020204" pitchFamily="34" charset="0"/>
              <a:buChar char="•"/>
            </a:pPr>
            <a:r>
              <a:rPr lang="en-GB" sz="1600" dirty="0">
                <a:solidFill>
                  <a:schemeClr val="bg1"/>
                </a:solidFill>
              </a:rPr>
              <a:t>Role Based Access</a:t>
            </a:r>
          </a:p>
          <a:p>
            <a:pPr marL="285750" indent="-285750">
              <a:buFont typeface="Arial" panose="020B0604020202020204" pitchFamily="34" charset="0"/>
              <a:buChar char="•"/>
            </a:pPr>
            <a:r>
              <a:rPr lang="en-GB" sz="1600" b="1" dirty="0">
                <a:solidFill>
                  <a:schemeClr val="bg1"/>
                </a:solidFill>
              </a:rPr>
              <a:t>Limited Query Area</a:t>
            </a:r>
          </a:p>
          <a:p>
            <a:pPr marL="285750" indent="-285750">
              <a:buFont typeface="Arial" panose="020B0604020202020204" pitchFamily="34" charset="0"/>
              <a:buChar char="•"/>
            </a:pPr>
            <a:r>
              <a:rPr lang="en-GB" sz="1600" dirty="0">
                <a:solidFill>
                  <a:schemeClr val="bg1"/>
                </a:solidFill>
              </a:rPr>
              <a:t>Audit and Notifications</a:t>
            </a:r>
          </a:p>
          <a:p>
            <a:pPr marL="742950" indent="-742950">
              <a:buAutoNum type="arabicPeriod"/>
            </a:pPr>
            <a:endParaRPr lang="en-GB" sz="4400" dirty="0">
              <a:solidFill>
                <a:schemeClr val="bg1"/>
              </a:solidFill>
              <a:latin typeface="Biome" panose="020B0503030204020804" pitchFamily="34" charset="0"/>
              <a:cs typeface="Biome" panose="020B0503030204020804" pitchFamily="34" charset="0"/>
            </a:endParaRPr>
          </a:p>
        </p:txBody>
      </p:sp>
      <p:pic>
        <p:nvPicPr>
          <p:cNvPr id="16" name="Picture 15">
            <a:extLst>
              <a:ext uri="{FF2B5EF4-FFF2-40B4-BE49-F238E27FC236}">
                <a16:creationId xmlns:a16="http://schemas.microsoft.com/office/drawing/2014/main" id="{E59A4C27-ABAB-4386-AFCC-B0B0DA1E6380}"/>
              </a:ext>
            </a:extLst>
          </p:cNvPr>
          <p:cNvPicPr>
            <a:picLocks noChangeAspect="1"/>
          </p:cNvPicPr>
          <p:nvPr/>
        </p:nvPicPr>
        <p:blipFill rotWithShape="1">
          <a:blip r:embed="rId3"/>
          <a:srcRect l="27666" t="80671" r="65417" b="12000"/>
          <a:stretch/>
        </p:blipFill>
        <p:spPr>
          <a:xfrm>
            <a:off x="9669300" y="257092"/>
            <a:ext cx="970935" cy="578688"/>
          </a:xfrm>
          <a:prstGeom prst="rect">
            <a:avLst/>
          </a:prstGeom>
        </p:spPr>
      </p:pic>
      <p:pic>
        <p:nvPicPr>
          <p:cNvPr id="10" name="Picture 22" descr="Geospatial Commission">
            <a:extLst>
              <a:ext uri="{FF2B5EF4-FFF2-40B4-BE49-F238E27FC236}">
                <a16:creationId xmlns:a16="http://schemas.microsoft.com/office/drawing/2014/main" id="{C1321A56-6F6C-4B4A-AA14-D2DBE68E7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113" y="105949"/>
            <a:ext cx="880973" cy="880973"/>
          </a:xfrm>
          <a:prstGeom prst="rect">
            <a:avLst/>
          </a:prstGeom>
          <a:solidFill>
            <a:schemeClr val="bg1"/>
          </a:solidFill>
        </p:spPr>
      </p:pic>
    </p:spTree>
    <p:extLst>
      <p:ext uri="{BB962C8B-B14F-4D97-AF65-F5344CB8AC3E}">
        <p14:creationId xmlns:p14="http://schemas.microsoft.com/office/powerpoint/2010/main" val="2502889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88DBBC1C9904F983666CB6E3F40FD" ma:contentTypeVersion="12" ma:contentTypeDescription="Create a new document." ma:contentTypeScope="" ma:versionID="42209d959d96c495b1f6247d5221e00d">
  <xsd:schema xmlns:xsd="http://www.w3.org/2001/XMLSchema" xmlns:xs="http://www.w3.org/2001/XMLSchema" xmlns:p="http://schemas.microsoft.com/office/2006/metadata/properties" xmlns:ns2="b7e48da4-390f-4d63-a4cf-5bebcdfac454" xmlns:ns3="51d673d3-edc6-45bb-a566-412aba63d7fc" targetNamespace="http://schemas.microsoft.com/office/2006/metadata/properties" ma:root="true" ma:fieldsID="6b8a6907fbf3bde0f74f8222082bbb20" ns2:_="" ns3:_="">
    <xsd:import namespace="b7e48da4-390f-4d63-a4cf-5bebcdfac454"/>
    <xsd:import namespace="51d673d3-edc6-45bb-a566-412aba63d7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48da4-390f-4d63-a4cf-5bebcdfac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d673d3-edc6-45bb-a566-412aba63d7f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13415B-24BA-45E6-897B-140909FF1F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e48da4-390f-4d63-a4cf-5bebcdfac454"/>
    <ds:schemaRef ds:uri="51d673d3-edc6-45bb-a566-412aba63d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217C8F-F002-4490-85C5-9F4D25FD074A}">
  <ds:schemaRefs>
    <ds:schemaRef ds:uri="http://schemas.microsoft.com/sharepoint/v3/contenttype/forms"/>
  </ds:schemaRefs>
</ds:datastoreItem>
</file>

<file path=customXml/itemProps3.xml><?xml version="1.0" encoding="utf-8"?>
<ds:datastoreItem xmlns:ds="http://schemas.openxmlformats.org/officeDocument/2006/customXml" ds:itemID="{A98400AC-C433-47C2-9CEE-82E16339FD78}">
  <ds:schemaRefs>
    <ds:schemaRef ds:uri="http://purl.org/dc/elements/1.1/"/>
    <ds:schemaRef ds:uri="http://schemas.microsoft.com/office/2006/metadata/properties"/>
    <ds:schemaRef ds:uri="51d673d3-edc6-45bb-a566-412aba63d7fc"/>
    <ds:schemaRef ds:uri="b7e48da4-390f-4d63-a4cf-5bebcdfac45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12797</TotalTime>
  <Words>736</Words>
  <Application>Microsoft Office PowerPoint</Application>
  <PresentationFormat>Widescreen</PresentationFormat>
  <Paragraphs>136</Paragraphs>
  <Slides>15</Slides>
  <Notes>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-apple-system</vt:lpstr>
      <vt:lpstr>Arial</vt:lpstr>
      <vt:lpstr>Biome</vt:lpstr>
      <vt:lpstr>Calibri</vt:lpstr>
      <vt:lpstr>Calibri Light</vt:lpstr>
      <vt:lpstr>Fira Sans Extra Condensed</vt:lpstr>
      <vt:lpstr>Helvetica Neue</vt:lpstr>
      <vt:lpstr>Open Sans</vt:lpstr>
      <vt:lpstr>Roboto</vt:lpstr>
      <vt:lpstr>Segoe UI</vt:lpstr>
      <vt:lpstr>Office Theme</vt:lpstr>
      <vt:lpstr>Simple Light</vt:lpstr>
      <vt:lpstr>National  Underground  Asset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Harrap, Luke</dc:creator>
  <cp:lastModifiedBy>Harrap, Luke</cp:lastModifiedBy>
  <cp:revision>15</cp:revision>
  <cp:lastPrinted>2022-02-15T18:28:31Z</cp:lastPrinted>
  <dcterms:created xsi:type="dcterms:W3CDTF">2022-02-04T21:12:39Z</dcterms:created>
  <dcterms:modified xsi:type="dcterms:W3CDTF">2022-02-21T19:13:13Z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RiskLevel">
    <vt:lpwstr/>
  </property>
  <property fmtid="{D5CDD505-2E9C-101B-9397-08002B2CF9AE}" pid="3" name="DocRiskLevelWizardText">
    <vt:lpwstr>Atkins Baseline</vt:lpwstr>
  </property>
  <property fmtid="{D5CDD505-2E9C-101B-9397-08002B2CF9AE}" pid="4" name="DocRiskLevelWizardMarker">
    <vt:lpwstr/>
  </property>
  <property fmtid="{D5CDD505-2E9C-101B-9397-08002B2CF9AE}" pid="5" name="ContentTypeId">
    <vt:lpwstr>0x010100BD888DBBC1C9904F983666CB6E3F40FD</vt:lpwstr>
  </property>
</Properties>
</file>